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5" r:id="rId8"/>
    <p:sldId id="279" r:id="rId9"/>
    <p:sldId id="278" r:id="rId10"/>
    <p:sldId id="267" r:id="rId11"/>
    <p:sldId id="262" r:id="rId12"/>
    <p:sldId id="268" r:id="rId13"/>
    <p:sldId id="269" r:id="rId14"/>
    <p:sldId id="266" r:id="rId15"/>
    <p:sldId id="271" r:id="rId16"/>
    <p:sldId id="273" r:id="rId17"/>
    <p:sldId id="275" r:id="rId18"/>
    <p:sldId id="270" r:id="rId19"/>
    <p:sldId id="276" r:id="rId20"/>
    <p:sldId id="263" r:id="rId21"/>
    <p:sldId id="264"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43"/>
    <p:restoredTop sz="66686"/>
  </p:normalViewPr>
  <p:slideViewPr>
    <p:cSldViewPr snapToGrid="0" snapToObjects="1">
      <p:cViewPr varScale="1">
        <p:scale>
          <a:sx n="100" d="100"/>
          <a:sy n="100" d="100"/>
        </p:scale>
        <p:origin x="11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B7C1A-0B15-0E40-B671-A7E10014FABD}" type="datetimeFigureOut">
              <a:rPr lang="en-US" smtClean="0"/>
              <a:t>11/29/19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BB000-5A81-554A-9075-C9465DBB9387}" type="slidenum">
              <a:rPr lang="en-US" smtClean="0"/>
              <a:t>‹#›</a:t>
            </a:fld>
            <a:endParaRPr lang="en-US"/>
          </a:p>
        </p:txBody>
      </p:sp>
    </p:spTree>
    <p:extLst>
      <p:ext uri="{BB962C8B-B14F-4D97-AF65-F5344CB8AC3E}">
        <p14:creationId xmlns:p14="http://schemas.microsoft.com/office/powerpoint/2010/main" val="40419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did the research under the theme of ‘Is there a correlation between the university score and the attributes of the university's Wikipedia page?’. </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a:t>
            </a:fld>
            <a:endParaRPr lang="en-US"/>
          </a:p>
        </p:txBody>
      </p:sp>
    </p:spTree>
    <p:extLst>
      <p:ext uri="{BB962C8B-B14F-4D97-AF65-F5344CB8AC3E}">
        <p14:creationId xmlns:p14="http://schemas.microsoft.com/office/powerpoint/2010/main" val="1882375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now on, Let's take a look at one by one whether the seven wiki attributes are correlated with the overall core. In the scatter plot graph, we draw the the 50 dots of the data, and the line is obtained through linear regression.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of all, let’s see the H2 and overall score. </a:t>
            </a:r>
          </a:p>
          <a:p>
            <a:r>
              <a:rPr lang="en-US" sz="1200" kern="1200" dirty="0">
                <a:solidFill>
                  <a:schemeClr val="tx1"/>
                </a:solidFill>
                <a:effectLst/>
                <a:latin typeface="+mn-lt"/>
                <a:ea typeface="+mn-ea"/>
                <a:cs typeface="+mn-cs"/>
              </a:rPr>
              <a:t>R value is calculated as 0.217, really low. And p-value is too big, so that we can think the correlation coefficient of these two variables are close to 0. Regression test also tells told me a similar story to us.</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10</a:t>
            </a:fld>
            <a:endParaRPr lang="en-US"/>
          </a:p>
        </p:txBody>
      </p:sp>
    </p:spTree>
    <p:extLst>
      <p:ext uri="{BB962C8B-B14F-4D97-AF65-F5344CB8AC3E}">
        <p14:creationId xmlns:p14="http://schemas.microsoft.com/office/powerpoint/2010/main" val="611565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H3 and Overall Score.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0.535, so that we can say that ‘these two variables have a moderate positive relationship’. And p-value is almost 0, so that we can say the correlation coefficient is significantly different from 0.</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11</a:t>
            </a:fld>
            <a:endParaRPr lang="en-US"/>
          </a:p>
        </p:txBody>
      </p:sp>
    </p:spTree>
    <p:extLst>
      <p:ext uri="{BB962C8B-B14F-4D97-AF65-F5344CB8AC3E}">
        <p14:creationId xmlns:p14="http://schemas.microsoft.com/office/powerpoint/2010/main" val="1540392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Third, image and overall score.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0.516 and p-value is almost 0. The result is almost same with that of H3. Moderate positive relationship.</a:t>
            </a:r>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12</a:t>
            </a:fld>
            <a:endParaRPr lang="en-US"/>
          </a:p>
        </p:txBody>
      </p:sp>
    </p:spTree>
    <p:extLst>
      <p:ext uri="{BB962C8B-B14F-4D97-AF65-F5344CB8AC3E}">
        <p14:creationId xmlns:p14="http://schemas.microsoft.com/office/powerpoint/2010/main" val="3866838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Fourth, the number of letters and Overall score.</a:t>
            </a:r>
          </a:p>
          <a:p>
            <a:r>
              <a:rPr lang="en-US" sz="1200" kern="1200" dirty="0">
                <a:solidFill>
                  <a:schemeClr val="tx1"/>
                </a:solidFill>
                <a:effectLst/>
                <a:latin typeface="+mn-lt"/>
                <a:ea typeface="+mn-ea"/>
                <a:cs typeface="+mn-cs"/>
              </a:rPr>
              <a:t>R is 0.602,  and p-value is almost 0, so that we can also get the same result with H3 and Image. moderate positive relationship</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13</a:t>
            </a:fld>
            <a:endParaRPr lang="en-US"/>
          </a:p>
        </p:txBody>
      </p:sp>
    </p:spTree>
    <p:extLst>
      <p:ext uri="{BB962C8B-B14F-4D97-AF65-F5344CB8AC3E}">
        <p14:creationId xmlns:p14="http://schemas.microsoft.com/office/powerpoint/2010/main" val="360604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number of total links and overall score. </a:t>
            </a:r>
          </a:p>
          <a:p>
            <a:r>
              <a:rPr lang="en-US" sz="1200" kern="1200" dirty="0">
                <a:solidFill>
                  <a:schemeClr val="tx1"/>
                </a:solidFill>
                <a:effectLst/>
                <a:latin typeface="+mn-lt"/>
                <a:ea typeface="+mn-ea"/>
                <a:cs typeface="+mn-cs"/>
              </a:rPr>
              <a:t>R is 0.626 and p-value is almost 0, so that we can say that ‘these two variables have a moderate positive relationship’. </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14</a:t>
            </a:fld>
            <a:endParaRPr lang="en-US"/>
          </a:p>
        </p:txBody>
      </p:sp>
    </p:spTree>
    <p:extLst>
      <p:ext uri="{BB962C8B-B14F-4D97-AF65-F5344CB8AC3E}">
        <p14:creationId xmlns:p14="http://schemas.microsoft.com/office/powerpoint/2010/main" val="218902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number of internal links and overall score. </a:t>
            </a:r>
          </a:p>
          <a:p>
            <a:r>
              <a:rPr lang="en-US" sz="1200" kern="1200" dirty="0">
                <a:solidFill>
                  <a:schemeClr val="tx1"/>
                </a:solidFill>
                <a:effectLst/>
                <a:latin typeface="+mn-lt"/>
                <a:ea typeface="+mn-ea"/>
                <a:cs typeface="+mn-cs"/>
              </a:rPr>
              <a:t>R is 0.592, and p-value is almost 0. Same with the last slide. </a:t>
            </a:r>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15</a:t>
            </a:fld>
            <a:endParaRPr lang="en-US"/>
          </a:p>
        </p:txBody>
      </p:sp>
    </p:spTree>
    <p:extLst>
      <p:ext uri="{BB962C8B-B14F-4D97-AF65-F5344CB8AC3E}">
        <p14:creationId xmlns:p14="http://schemas.microsoft.com/office/powerpoint/2010/main" val="3385624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kern="1200" dirty="0">
                <a:solidFill>
                  <a:schemeClr val="tx1"/>
                </a:solidFill>
                <a:effectLst/>
                <a:latin typeface="+mn-lt"/>
                <a:ea typeface="+mn-ea"/>
                <a:cs typeface="+mn-cs"/>
              </a:rPr>
              <a:t> number of external links and overall 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result is also almost same with the previous result, which shows the correlation between internal links and overall score.  </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16</a:t>
            </a:fld>
            <a:endParaRPr lang="en-US"/>
          </a:p>
        </p:txBody>
      </p:sp>
    </p:spTree>
    <p:extLst>
      <p:ext uri="{BB962C8B-B14F-4D97-AF65-F5344CB8AC3E}">
        <p14:creationId xmlns:p14="http://schemas.microsoft.com/office/powerpoint/2010/main" val="61235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summary of correlation coefficient. The table shows correlation not only between each variable and overall score, but also between each 7 variable and one another. By seeing this, we can know that these 7 variables have big Multicollinearity with one another. </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17</a:t>
            </a:fld>
            <a:endParaRPr lang="en-US"/>
          </a:p>
        </p:txBody>
      </p:sp>
    </p:spTree>
    <p:extLst>
      <p:ext uri="{BB962C8B-B14F-4D97-AF65-F5344CB8AC3E}">
        <p14:creationId xmlns:p14="http://schemas.microsoft.com/office/powerpoint/2010/main" val="2826061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see the graph, we can feel the multicollinearity of 7 variables much vividly. </a:t>
            </a:r>
          </a:p>
          <a:p>
            <a:r>
              <a:rPr lang="en-US" sz="1200" kern="1200" dirty="0">
                <a:solidFill>
                  <a:schemeClr val="tx1"/>
                </a:solidFill>
                <a:effectLst/>
                <a:latin typeface="+mn-lt"/>
                <a:ea typeface="+mn-ea"/>
                <a:cs typeface="+mn-cs"/>
              </a:rPr>
              <a:t>So, we tried the multi variable regressions, but of course, we didn't get a good result because of multicollinearity problems.</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18</a:t>
            </a:fld>
            <a:endParaRPr lang="en-US"/>
          </a:p>
        </p:txBody>
      </p:sp>
    </p:spTree>
    <p:extLst>
      <p:ext uri="{BB962C8B-B14F-4D97-AF65-F5344CB8AC3E}">
        <p14:creationId xmlns:p14="http://schemas.microsoft.com/office/powerpoint/2010/main" val="302644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have noticed the previous ppt slides, you would find that the R-square values for the regression analyses we've been doing are very low. In fact, this could be a problem. However, when we solve a lot of real-world problems, it's very hard to see a high R-square values. So we're not just frustrated with this, but we're trying to find a better model</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with diverse algorithms. All process are i</a:t>
            </a:r>
            <a:r>
              <a:rPr lang="en-US" sz="1200" kern="1200" dirty="0">
                <a:solidFill>
                  <a:schemeClr val="tx1"/>
                </a:solidFill>
                <a:effectLst/>
                <a:latin typeface="+mn-lt"/>
                <a:ea typeface="+mn-ea"/>
                <a:cs typeface="+mn-cs"/>
              </a:rPr>
              <a:t>n our code repository, </a:t>
            </a:r>
            <a:r>
              <a:rPr lang="en-US" sz="1200" b="0" i="0" kern="1200" dirty="0">
                <a:solidFill>
                  <a:schemeClr val="tx1"/>
                </a:solidFill>
                <a:effectLst/>
                <a:latin typeface="+mn-lt"/>
                <a:ea typeface="+mn-ea"/>
                <a:cs typeface="+mn-cs"/>
              </a:rPr>
              <a:t>we'll attach it to the last report if I get good results.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F7BB000-5A81-554A-9075-C9465DBB9387}" type="slidenum">
              <a:rPr lang="en-US" smtClean="0"/>
              <a:t>19</a:t>
            </a:fld>
            <a:endParaRPr lang="en-US"/>
          </a:p>
        </p:txBody>
      </p:sp>
    </p:spTree>
    <p:extLst>
      <p:ext uri="{BB962C8B-B14F-4D97-AF65-F5344CB8AC3E}">
        <p14:creationId xmlns:p14="http://schemas.microsoft.com/office/powerpoint/2010/main" val="2718503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the analysis, we need to define what is ‘university score’ and what is the ‘attributes of the university’s </a:t>
            </a:r>
            <a:r>
              <a:rPr lang="en-US" sz="1200" kern="1200" dirty="0" err="1">
                <a:solidFill>
                  <a:schemeClr val="tx1"/>
                </a:solidFill>
                <a:effectLst/>
                <a:latin typeface="+mn-lt"/>
                <a:ea typeface="+mn-ea"/>
                <a:cs typeface="+mn-cs"/>
              </a:rPr>
              <a:t>Wekipedia</a:t>
            </a:r>
            <a:r>
              <a:rPr lang="en-US" sz="1200" kern="1200" dirty="0">
                <a:solidFill>
                  <a:schemeClr val="tx1"/>
                </a:solidFill>
                <a:effectLst/>
                <a:latin typeface="+mn-lt"/>
                <a:ea typeface="+mn-ea"/>
                <a:cs typeface="+mn-cs"/>
              </a:rPr>
              <a:t> page’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various institutions that grade universities, and the institutions announced  scores every year(such as ‘QS World University Rankings by </a:t>
            </a:r>
            <a:r>
              <a:rPr lang="en-US" sz="1200" kern="1200" dirty="0" err="1">
                <a:solidFill>
                  <a:schemeClr val="tx1"/>
                </a:solidFill>
                <a:effectLst/>
                <a:latin typeface="+mn-lt"/>
                <a:ea typeface="+mn-ea"/>
                <a:cs typeface="+mn-cs"/>
              </a:rPr>
              <a:t>Quacquarelli</a:t>
            </a:r>
            <a:r>
              <a:rPr lang="en-US" sz="1200" kern="1200" dirty="0">
                <a:solidFill>
                  <a:schemeClr val="tx1"/>
                </a:solidFill>
                <a:effectLst/>
                <a:latin typeface="+mn-lt"/>
                <a:ea typeface="+mn-ea"/>
                <a:cs typeface="+mn-cs"/>
              </a:rPr>
              <a:t> Symonds’, ‘THE Ranking by Times Higher Education magazine’, and ‘</a:t>
            </a:r>
            <a:r>
              <a:rPr lang="en-US" sz="1200" b="1" kern="1200" dirty="0">
                <a:solidFill>
                  <a:schemeClr val="tx1"/>
                </a:solidFill>
                <a:effectLst/>
                <a:latin typeface="+mn-lt"/>
                <a:ea typeface="+mn-ea"/>
                <a:cs typeface="+mn-cs"/>
              </a:rPr>
              <a:t>Academic Ranking of World Universities (ARWU) by Shanghai Jiao Tong University </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all of these, we chose QS ranking to use in this analysis. This is because, first,  according to Alexa data, they are the world's most-viewed global university rankings. Second, QS rankings provided neat data for dating analysts.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2020 QS score of 1000 universities as our data. </a:t>
            </a:r>
          </a:p>
        </p:txBody>
      </p:sp>
      <p:sp>
        <p:nvSpPr>
          <p:cNvPr id="4" name="Slide Number Placeholder 3"/>
          <p:cNvSpPr>
            <a:spLocks noGrp="1"/>
          </p:cNvSpPr>
          <p:nvPr>
            <p:ph type="sldNum" sz="quarter" idx="5"/>
          </p:nvPr>
        </p:nvSpPr>
        <p:spPr/>
        <p:txBody>
          <a:bodyPr/>
          <a:lstStyle/>
          <a:p>
            <a:fld id="{AF7BB000-5A81-554A-9075-C9465DBB9387}" type="slidenum">
              <a:rPr lang="en-US" smtClean="0"/>
              <a:t>2</a:t>
            </a:fld>
            <a:endParaRPr lang="en-US"/>
          </a:p>
        </p:txBody>
      </p:sp>
    </p:spTree>
    <p:extLst>
      <p:ext uri="{BB962C8B-B14F-4D97-AF65-F5344CB8AC3E}">
        <p14:creationId xmlns:p14="http://schemas.microsoft.com/office/powerpoint/2010/main" val="3979120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even though it may not be relevant to this report, we also let our crawling machine to assemble sub-title(h2) from wiki document of 1000 schools on QS, and made the word cloud. In fact, since we can find some correlation between the level of the school and the Wikipedia document, I think it would be also nice to look at the Wiki documents of other world-class schools and try to decorate our school’s wiki document together.</a:t>
            </a:r>
          </a:p>
          <a:p>
            <a:endParaRPr lang="en-US" dirty="0"/>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20</a:t>
            </a:fld>
            <a:endParaRPr lang="en-US"/>
          </a:p>
        </p:txBody>
      </p:sp>
    </p:spTree>
    <p:extLst>
      <p:ext uri="{BB962C8B-B14F-4D97-AF65-F5344CB8AC3E}">
        <p14:creationId xmlns:p14="http://schemas.microsoft.com/office/powerpoint/2010/main" val="4218842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the libraries and packages we used to prepare this project. We upload all of the codes and graphs in the code repository,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21</a:t>
            </a:fld>
            <a:endParaRPr lang="en-US"/>
          </a:p>
        </p:txBody>
      </p:sp>
    </p:spTree>
    <p:extLst>
      <p:ext uri="{BB962C8B-B14F-4D97-AF65-F5344CB8AC3E}">
        <p14:creationId xmlns:p14="http://schemas.microsoft.com/office/powerpoint/2010/main" val="106771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a:t>
            </a:r>
            <a:r>
              <a:rPr lang="en-US" sz="1200" kern="1200">
                <a:solidFill>
                  <a:schemeClr val="tx1"/>
                </a:solidFill>
                <a:effectLst/>
                <a:latin typeface="+mn-lt"/>
                <a:ea typeface="+mn-ea"/>
                <a:cs typeface="+mn-cs"/>
              </a:rPr>
              <a:t>for listening.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22</a:t>
            </a:fld>
            <a:endParaRPr lang="en-US"/>
          </a:p>
        </p:txBody>
      </p:sp>
    </p:spTree>
    <p:extLst>
      <p:ext uri="{BB962C8B-B14F-4D97-AF65-F5344CB8AC3E}">
        <p14:creationId xmlns:p14="http://schemas.microsoft.com/office/powerpoint/2010/main" val="121940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attributes of the university's Wikipedia page means the ‘HTML’ features of the wiki pages, such as the total number letter of this document, the number of image, number of Header, the number of links et </a:t>
            </a:r>
            <a:r>
              <a:rPr lang="en-US" sz="1200" kern="1200" dirty="0" err="1">
                <a:solidFill>
                  <a:schemeClr val="tx1"/>
                </a:solidFill>
                <a:effectLst/>
                <a:latin typeface="+mn-lt"/>
                <a:ea typeface="+mn-ea"/>
                <a:cs typeface="+mn-cs"/>
              </a:rPr>
              <a:t>cetra</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you can see, </a:t>
            </a:r>
          </a:p>
          <a:p>
            <a:r>
              <a:rPr lang="en-US" sz="1200" kern="1200" dirty="0">
                <a:solidFill>
                  <a:schemeClr val="tx1"/>
                </a:solidFill>
                <a:effectLst/>
                <a:latin typeface="+mn-lt"/>
                <a:ea typeface="+mn-ea"/>
                <a:cs typeface="+mn-cs"/>
              </a:rPr>
              <a:t>these are the header 2, which is ordinarily used as sub-title of the document, </a:t>
            </a:r>
          </a:p>
          <a:p>
            <a:r>
              <a:rPr lang="en-US" sz="1200" kern="1200" dirty="0">
                <a:solidFill>
                  <a:schemeClr val="tx1"/>
                </a:solidFill>
                <a:effectLst/>
                <a:latin typeface="+mn-lt"/>
                <a:ea typeface="+mn-ea"/>
                <a:cs typeface="+mn-cs"/>
              </a:rPr>
              <a:t>header 3, which is used as bold-face letter to emphasize a particular content, </a:t>
            </a:r>
          </a:p>
          <a:p>
            <a:r>
              <a:rPr lang="en-US" sz="1200" kern="1200" dirty="0">
                <a:solidFill>
                  <a:schemeClr val="tx1"/>
                </a:solidFill>
                <a:effectLst/>
                <a:latin typeface="+mn-lt"/>
                <a:ea typeface="+mn-ea"/>
                <a:cs typeface="+mn-cs"/>
              </a:rPr>
              <a:t>link, with which which If you click this, you would go to other connected wiki page or another websites. </a:t>
            </a:r>
          </a:p>
          <a:p>
            <a:r>
              <a:rPr lang="en-US" sz="1200" kern="1200" dirty="0">
                <a:solidFill>
                  <a:schemeClr val="tx1"/>
                </a:solidFill>
                <a:effectLst/>
                <a:latin typeface="+mn-lt"/>
                <a:ea typeface="+mn-ea"/>
                <a:cs typeface="+mn-cs"/>
              </a:rPr>
              <a:t>,and image. </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3</a:t>
            </a:fld>
            <a:endParaRPr lang="en-US"/>
          </a:p>
        </p:txBody>
      </p:sp>
    </p:spTree>
    <p:extLst>
      <p:ext uri="{BB962C8B-B14F-4D97-AF65-F5344CB8AC3E}">
        <p14:creationId xmlns:p14="http://schemas.microsoft.com/office/powerpoint/2010/main" val="377281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analysis, we especially focus on 7 characteristics of the document.  </a:t>
            </a:r>
          </a:p>
          <a:p>
            <a:r>
              <a:rPr lang="en-US" sz="1200" kern="1200" dirty="0">
                <a:solidFill>
                  <a:schemeClr val="tx1"/>
                </a:solidFill>
                <a:effectLst/>
                <a:latin typeface="+mn-lt"/>
                <a:ea typeface="+mn-ea"/>
                <a:cs typeface="+mn-cs"/>
              </a:rPr>
              <a:t>‘The number of Header2, Header3, Image, Internal Link,  External Link, Letters’.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F7BB000-5A81-554A-9075-C9465DBB9387}" type="slidenum">
              <a:rPr lang="en-US" smtClean="0"/>
              <a:t>4</a:t>
            </a:fld>
            <a:endParaRPr lang="en-US"/>
          </a:p>
        </p:txBody>
      </p:sp>
    </p:spTree>
    <p:extLst>
      <p:ext uri="{BB962C8B-B14F-4D97-AF65-F5344CB8AC3E}">
        <p14:creationId xmlns:p14="http://schemas.microsoft.com/office/powerpoint/2010/main" val="3587561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We've done the project in this order. </a:t>
            </a:r>
          </a:p>
          <a:p>
            <a:r>
              <a:rPr lang="en-US" sz="1200" kern="1200" dirty="0">
                <a:solidFill>
                  <a:schemeClr val="tx1"/>
                </a:solidFill>
                <a:effectLst/>
                <a:latin typeface="+mn-lt"/>
                <a:ea typeface="+mn-ea"/>
                <a:cs typeface="+mn-cs"/>
              </a:rPr>
              <a:t>Collect the Data, Visualize and Analyze the Data, and more. </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5</a:t>
            </a:fld>
            <a:endParaRPr lang="en-US"/>
          </a:p>
        </p:txBody>
      </p:sp>
    </p:spTree>
    <p:extLst>
      <p:ext uri="{BB962C8B-B14F-4D97-AF65-F5344CB8AC3E}">
        <p14:creationId xmlns:p14="http://schemas.microsoft.com/office/powerpoint/2010/main" val="3246710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we had to collect the web data. To do that, we made web scraping machine. Here's how our machines work.</a:t>
            </a:r>
          </a:p>
          <a:p>
            <a:r>
              <a:rPr lang="en-US" sz="1200" kern="1200" dirty="0">
                <a:solidFill>
                  <a:schemeClr val="tx1"/>
                </a:solidFill>
                <a:effectLst/>
                <a:latin typeface="+mn-lt"/>
                <a:ea typeface="+mn-ea"/>
                <a:cs typeface="+mn-cs"/>
              </a:rPr>
              <a:t>First, Randomly select the 50 universities from all universities in QS Score. </a:t>
            </a:r>
          </a:p>
          <a:p>
            <a:r>
              <a:rPr lang="en-US" sz="1200" kern="1200" dirty="0">
                <a:solidFill>
                  <a:schemeClr val="tx1"/>
                </a:solidFill>
                <a:effectLst/>
                <a:latin typeface="+mn-lt"/>
                <a:ea typeface="+mn-ea"/>
                <a:cs typeface="+mn-cs"/>
              </a:rPr>
              <a:t>Second, Visit the wiki sites of those 50 universities and collect all the information in the web-page.</a:t>
            </a:r>
          </a:p>
          <a:p>
            <a:r>
              <a:rPr lang="en-US" sz="1200" kern="1200" dirty="0">
                <a:solidFill>
                  <a:schemeClr val="tx1"/>
                </a:solidFill>
                <a:effectLst/>
                <a:latin typeface="+mn-lt"/>
                <a:ea typeface="+mn-ea"/>
                <a:cs typeface="+mn-cs"/>
              </a:rPr>
              <a:t>Third, Dig up the information mentioned in the preceding slide</a:t>
            </a:r>
          </a:p>
          <a:p>
            <a:r>
              <a:rPr lang="en-US" sz="1200" kern="1200" dirty="0">
                <a:solidFill>
                  <a:schemeClr val="tx1"/>
                </a:solidFill>
                <a:effectLst/>
                <a:latin typeface="+mn-lt"/>
                <a:ea typeface="+mn-ea"/>
                <a:cs typeface="+mn-cs"/>
              </a:rPr>
              <a:t>Fourth, Arrange it in chart, and give it to us.</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6</a:t>
            </a:fld>
            <a:endParaRPr lang="en-US"/>
          </a:p>
        </p:txBody>
      </p:sp>
    </p:spTree>
    <p:extLst>
      <p:ext uri="{BB962C8B-B14F-4D97-AF65-F5344CB8AC3E}">
        <p14:creationId xmlns:p14="http://schemas.microsoft.com/office/powerpoint/2010/main" val="425114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chart it give us. There are only 20 rows visible, but this chart has a total of 50 rows in reality.</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7</a:t>
            </a:fld>
            <a:endParaRPr lang="en-US"/>
          </a:p>
        </p:txBody>
      </p:sp>
    </p:spTree>
    <p:extLst>
      <p:ext uri="{BB962C8B-B14F-4D97-AF65-F5344CB8AC3E}">
        <p14:creationId xmlns:p14="http://schemas.microsoft.com/office/powerpoint/2010/main" val="261192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then, we utilized open data provided by QS. This data has many scores and rankings of total 1000 universities. We used ‘Institution Name’ column to give to Crawling Machine, and ‘</a:t>
            </a:r>
            <a:r>
              <a:rPr lang="en-US" sz="1200" kern="1200" dirty="0" err="1">
                <a:solidFill>
                  <a:schemeClr val="tx1"/>
                </a:solidFill>
                <a:effectLst/>
                <a:latin typeface="+mn-lt"/>
                <a:ea typeface="+mn-ea"/>
                <a:cs typeface="+mn-cs"/>
              </a:rPr>
              <a:t>OverallScore</a:t>
            </a:r>
            <a:r>
              <a:rPr lang="en-US" sz="1200" kern="1200" dirty="0">
                <a:solidFill>
                  <a:schemeClr val="tx1"/>
                </a:solidFill>
                <a:effectLst/>
                <a:latin typeface="+mn-lt"/>
                <a:ea typeface="+mn-ea"/>
                <a:cs typeface="+mn-cs"/>
              </a:rPr>
              <a:t>’ column to analyze. </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8</a:t>
            </a:fld>
            <a:endParaRPr lang="en-US"/>
          </a:p>
        </p:txBody>
      </p:sp>
    </p:spTree>
    <p:extLst>
      <p:ext uri="{BB962C8B-B14F-4D97-AF65-F5344CB8AC3E}">
        <p14:creationId xmlns:p14="http://schemas.microsoft.com/office/powerpoint/2010/main" val="64762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with these data, we did a hypothesis testing of how each wiki attribute relates to an overall score. As you can see, we execute t-test hypothesis testing to see if there was a correlation coefficient.</a:t>
            </a:r>
          </a:p>
          <a:p>
            <a:endParaRPr lang="en-US" dirty="0"/>
          </a:p>
        </p:txBody>
      </p:sp>
      <p:sp>
        <p:nvSpPr>
          <p:cNvPr id="4" name="Slide Number Placeholder 3"/>
          <p:cNvSpPr>
            <a:spLocks noGrp="1"/>
          </p:cNvSpPr>
          <p:nvPr>
            <p:ph type="sldNum" sz="quarter" idx="5"/>
          </p:nvPr>
        </p:nvSpPr>
        <p:spPr/>
        <p:txBody>
          <a:bodyPr/>
          <a:lstStyle/>
          <a:p>
            <a:fld id="{AF7BB000-5A81-554A-9075-C9465DBB9387}" type="slidenum">
              <a:rPr lang="en-US" smtClean="0"/>
              <a:t>9</a:t>
            </a:fld>
            <a:endParaRPr lang="en-US"/>
          </a:p>
        </p:txBody>
      </p:sp>
    </p:spTree>
    <p:extLst>
      <p:ext uri="{BB962C8B-B14F-4D97-AF65-F5344CB8AC3E}">
        <p14:creationId xmlns:p14="http://schemas.microsoft.com/office/powerpoint/2010/main" val="55216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8C8B-2E42-8648-A54A-F4AEF9A48F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75E24D-0868-9B4E-872E-D4F6F884F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AB5986-449D-3C48-8D62-0F64A653568F}"/>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5" name="Footer Placeholder 4">
            <a:extLst>
              <a:ext uri="{FF2B5EF4-FFF2-40B4-BE49-F238E27FC236}">
                <a16:creationId xmlns:a16="http://schemas.microsoft.com/office/drawing/2014/main" id="{F78046D7-184E-C346-8609-270AAD05D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9817E-CFCE-064C-9E5A-F58A781FA35B}"/>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135807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AF95-E35F-954E-9911-0709EFCE9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7C11A3-9D89-F04F-B6F2-CB04DD8E81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985FD-6B65-B141-AB01-B89B0DC02F33}"/>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5" name="Footer Placeholder 4">
            <a:extLst>
              <a:ext uri="{FF2B5EF4-FFF2-40B4-BE49-F238E27FC236}">
                <a16:creationId xmlns:a16="http://schemas.microsoft.com/office/drawing/2014/main" id="{E8D9FE9B-3359-1B43-9C09-149EC1628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E77E8-1042-DB4A-905C-9686E2677AAE}"/>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1054920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3FDF5C-83DA-9C4C-AAD1-2ABA9BAC33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14764-794D-AD47-8D72-BD85D205AF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46C8F-7612-2241-B3FD-8620C9D0F59D}"/>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5" name="Footer Placeholder 4">
            <a:extLst>
              <a:ext uri="{FF2B5EF4-FFF2-40B4-BE49-F238E27FC236}">
                <a16:creationId xmlns:a16="http://schemas.microsoft.com/office/drawing/2014/main" id="{236980A8-05AD-384F-88A8-80DA45706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64F75-4E86-9045-94CA-2D3818C6C5CD}"/>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1342676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76E9-7F57-A54C-BBB5-A1BA08EE0E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C4C34-DB67-6645-9348-D90E004267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8FE9A9-A385-3D4F-8700-6C3D27D261B6}"/>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5" name="Footer Placeholder 4">
            <a:extLst>
              <a:ext uri="{FF2B5EF4-FFF2-40B4-BE49-F238E27FC236}">
                <a16:creationId xmlns:a16="http://schemas.microsoft.com/office/drawing/2014/main" id="{71D6633B-ABDA-474C-97E3-360ACCB01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4D5911-3646-6C49-A9B6-DD3A05786028}"/>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1156866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56ED-9811-9142-9469-AE5C46633D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9DFE0D-E4CF-C049-AA76-E0561F6E58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F17E2A-7058-794A-84B2-6911D70AC1C8}"/>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5" name="Footer Placeholder 4">
            <a:extLst>
              <a:ext uri="{FF2B5EF4-FFF2-40B4-BE49-F238E27FC236}">
                <a16:creationId xmlns:a16="http://schemas.microsoft.com/office/drawing/2014/main" id="{E6AD41A7-93E6-2643-AACF-D3181CF2A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BF1C4-A6DF-2C41-9672-5EF70DF06FF7}"/>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2857896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33FA-BD89-214B-B64D-F7E5A77458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215554-361B-6648-9B52-305D95EB05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8AF3F5-2F0E-1D47-84C2-DA08A75393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0BC2B5-3ADC-B040-A05F-F093E65EE0B3}"/>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6" name="Footer Placeholder 5">
            <a:extLst>
              <a:ext uri="{FF2B5EF4-FFF2-40B4-BE49-F238E27FC236}">
                <a16:creationId xmlns:a16="http://schemas.microsoft.com/office/drawing/2014/main" id="{60EECEE4-AE6F-9447-8274-05409A19BC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941AF4-CD89-F640-AC5F-838606526103}"/>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2546082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1A6F-8D0B-6741-8F12-06F279EC53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CD7742-18BA-E547-AC72-4DA0D3F943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EC3759-F29F-CB4F-90BB-D91E00642C9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3D404E-E21F-C64F-8F23-5DEF6F820D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2BA4612-9A42-B348-93B7-898A8268E2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9839B2-F6E5-3649-A5AF-04E1D078DEEF}"/>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8" name="Footer Placeholder 7">
            <a:extLst>
              <a:ext uri="{FF2B5EF4-FFF2-40B4-BE49-F238E27FC236}">
                <a16:creationId xmlns:a16="http://schemas.microsoft.com/office/drawing/2014/main" id="{9F19FC0D-6B28-A849-8027-F110061AF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48527-D9EB-9C4A-9183-0833FAC69F41}"/>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160853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0C36-ECFB-3441-AC3E-F41A1EADFF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F32EFF-3DA5-584A-8965-AAA4F1A45CF4}"/>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4" name="Footer Placeholder 3">
            <a:extLst>
              <a:ext uri="{FF2B5EF4-FFF2-40B4-BE49-F238E27FC236}">
                <a16:creationId xmlns:a16="http://schemas.microsoft.com/office/drawing/2014/main" id="{D054F412-9B3D-9643-A18D-1FFA5D71BD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13E7CA-1B5C-894B-896C-959C55C80739}"/>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54080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C4E38B-E685-414E-97E4-6E0B79E74819}"/>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3" name="Footer Placeholder 2">
            <a:extLst>
              <a:ext uri="{FF2B5EF4-FFF2-40B4-BE49-F238E27FC236}">
                <a16:creationId xmlns:a16="http://schemas.microsoft.com/office/drawing/2014/main" id="{C7FFF7BF-D4BD-2E46-AAD7-2942DB95FF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CE92BB-839C-BC43-B883-9CECEBC1893E}"/>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424741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A38B-94BA-E946-9B07-CCD10445B0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357B3F-1725-9F45-B8E5-AF3B1AE1E9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5612C3-DDD7-3D4E-A06C-04F03674AD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894449-2131-0E44-8B54-DC599FC9A9FE}"/>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6" name="Footer Placeholder 5">
            <a:extLst>
              <a:ext uri="{FF2B5EF4-FFF2-40B4-BE49-F238E27FC236}">
                <a16:creationId xmlns:a16="http://schemas.microsoft.com/office/drawing/2014/main" id="{CE993A08-2921-9E4B-9C59-FEFCC370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31BD50-36D9-DC41-8252-54DB9F513DAA}"/>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287249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F5BE-D85F-8749-B157-726A53885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E4ECD7-1297-9243-A10A-1E457589E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A3ACA4-9F89-A54F-A441-D944936FB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4F6D04-B697-1842-97C9-88C79CF3A30C}"/>
              </a:ext>
            </a:extLst>
          </p:cNvPr>
          <p:cNvSpPr>
            <a:spLocks noGrp="1"/>
          </p:cNvSpPr>
          <p:nvPr>
            <p:ph type="dt" sz="half" idx="10"/>
          </p:nvPr>
        </p:nvSpPr>
        <p:spPr/>
        <p:txBody>
          <a:bodyPr/>
          <a:lstStyle/>
          <a:p>
            <a:fld id="{B4C3062B-CF81-B945-83D1-E6D3304E945E}" type="datetimeFigureOut">
              <a:rPr lang="en-US" smtClean="0"/>
              <a:t>11/29/19</a:t>
            </a:fld>
            <a:endParaRPr lang="en-US"/>
          </a:p>
        </p:txBody>
      </p:sp>
      <p:sp>
        <p:nvSpPr>
          <p:cNvPr id="6" name="Footer Placeholder 5">
            <a:extLst>
              <a:ext uri="{FF2B5EF4-FFF2-40B4-BE49-F238E27FC236}">
                <a16:creationId xmlns:a16="http://schemas.microsoft.com/office/drawing/2014/main" id="{8FC0388A-C233-1B4D-8D63-1195775DA1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22B5E-82D1-3A4C-805B-0C9778D840B8}"/>
              </a:ext>
            </a:extLst>
          </p:cNvPr>
          <p:cNvSpPr>
            <a:spLocks noGrp="1"/>
          </p:cNvSpPr>
          <p:nvPr>
            <p:ph type="sldNum" sz="quarter" idx="12"/>
          </p:nvPr>
        </p:nvSpPr>
        <p:spPr/>
        <p:txBody>
          <a:bodyPr/>
          <a:lstStyle/>
          <a:p>
            <a:fld id="{8A0D85F6-75F2-A142-A184-6DCEB3D220DE}" type="slidenum">
              <a:rPr lang="en-US" smtClean="0"/>
              <a:t>‹#›</a:t>
            </a:fld>
            <a:endParaRPr lang="en-US"/>
          </a:p>
        </p:txBody>
      </p:sp>
    </p:spTree>
    <p:extLst>
      <p:ext uri="{BB962C8B-B14F-4D97-AF65-F5344CB8AC3E}">
        <p14:creationId xmlns:p14="http://schemas.microsoft.com/office/powerpoint/2010/main" val="3655788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92CCA-A7D6-9B4D-A9D6-BC6D3B3304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06FB7C-E5E7-6B4C-8255-79AAAB076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95B48-8F35-524B-85D3-339DB3033B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3062B-CF81-B945-83D1-E6D3304E945E}" type="datetimeFigureOut">
              <a:rPr lang="en-US" smtClean="0"/>
              <a:t>11/29/19</a:t>
            </a:fld>
            <a:endParaRPr lang="en-US"/>
          </a:p>
        </p:txBody>
      </p:sp>
      <p:sp>
        <p:nvSpPr>
          <p:cNvPr id="5" name="Footer Placeholder 4">
            <a:extLst>
              <a:ext uri="{FF2B5EF4-FFF2-40B4-BE49-F238E27FC236}">
                <a16:creationId xmlns:a16="http://schemas.microsoft.com/office/drawing/2014/main" id="{FA610C8E-6A29-C847-9672-91EFD0453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D3A678-9D56-EC45-99BF-2A0800ACD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D85F6-75F2-A142-A184-6DCEB3D220DE}" type="slidenum">
              <a:rPr lang="en-US" smtClean="0"/>
              <a:t>‹#›</a:t>
            </a:fld>
            <a:endParaRPr lang="en-US"/>
          </a:p>
        </p:txBody>
      </p:sp>
    </p:spTree>
    <p:extLst>
      <p:ext uri="{BB962C8B-B14F-4D97-AF65-F5344CB8AC3E}">
        <p14:creationId xmlns:p14="http://schemas.microsoft.com/office/powerpoint/2010/main" val="3403756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saanghyuk/wiki_project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5419-BFBE-264F-92EA-7FF861959FC9}"/>
              </a:ext>
            </a:extLst>
          </p:cNvPr>
          <p:cNvSpPr>
            <a:spLocks noGrp="1"/>
          </p:cNvSpPr>
          <p:nvPr>
            <p:ph type="ctrTitle"/>
          </p:nvPr>
        </p:nvSpPr>
        <p:spPr>
          <a:xfrm>
            <a:off x="1134319" y="0"/>
            <a:ext cx="9533681" cy="1852331"/>
          </a:xfrm>
        </p:spPr>
        <p:txBody>
          <a:bodyPr>
            <a:normAutofit/>
          </a:bodyPr>
          <a:lstStyle/>
          <a:p>
            <a:r>
              <a:rPr lang="en-US" sz="3200" dirty="0"/>
              <a:t>Is there a correlation between the university score and the attributes of the university's Wikipedia page?</a:t>
            </a:r>
          </a:p>
        </p:txBody>
      </p:sp>
      <p:sp>
        <p:nvSpPr>
          <p:cNvPr id="3" name="Subtitle 2">
            <a:extLst>
              <a:ext uri="{FF2B5EF4-FFF2-40B4-BE49-F238E27FC236}">
                <a16:creationId xmlns:a16="http://schemas.microsoft.com/office/drawing/2014/main" id="{95AA75B7-E588-E745-A464-1ED3735A9EC3}"/>
              </a:ext>
            </a:extLst>
          </p:cNvPr>
          <p:cNvSpPr>
            <a:spLocks noGrp="1"/>
          </p:cNvSpPr>
          <p:nvPr>
            <p:ph type="subTitle" idx="1"/>
          </p:nvPr>
        </p:nvSpPr>
        <p:spPr/>
        <p:txBody>
          <a:bodyPr>
            <a:normAutofit/>
          </a:bodyPr>
          <a:lstStyle/>
          <a:p>
            <a:r>
              <a:rPr lang="en-US" sz="1500" dirty="0"/>
              <a:t>LIJIAXUE </a:t>
            </a:r>
          </a:p>
          <a:p>
            <a:r>
              <a:rPr lang="en-US" sz="1500" dirty="0"/>
              <a:t>ZHANG MENG </a:t>
            </a:r>
          </a:p>
          <a:p>
            <a:r>
              <a:rPr lang="en-US" sz="1500" dirty="0"/>
              <a:t>ZHANGYUZHUO</a:t>
            </a:r>
          </a:p>
          <a:p>
            <a:r>
              <a:rPr lang="en-US" sz="1500" dirty="0"/>
              <a:t>SANGHYUK SON</a:t>
            </a:r>
          </a:p>
        </p:txBody>
      </p:sp>
    </p:spTree>
    <p:extLst>
      <p:ext uri="{BB962C8B-B14F-4D97-AF65-F5344CB8AC3E}">
        <p14:creationId xmlns:p14="http://schemas.microsoft.com/office/powerpoint/2010/main" val="2338510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55AA88-98B1-5B42-9F4B-EFD24CB2CAA2}"/>
              </a:ext>
            </a:extLst>
          </p:cNvPr>
          <p:cNvSpPr/>
          <p:nvPr/>
        </p:nvSpPr>
        <p:spPr>
          <a:xfrm>
            <a:off x="162131" y="199381"/>
            <a:ext cx="3959545" cy="369332"/>
          </a:xfrm>
          <a:prstGeom prst="rect">
            <a:avLst/>
          </a:prstGeom>
        </p:spPr>
        <p:txBody>
          <a:bodyPr wrap="none">
            <a:spAutoFit/>
          </a:bodyPr>
          <a:lstStyle/>
          <a:p>
            <a:r>
              <a:rPr lang="en-US" dirty="0"/>
              <a:t>Visualize &amp; Analyze</a:t>
            </a:r>
            <a:r>
              <a:rPr lang="ko-KR" altLang="en-US" dirty="0"/>
              <a:t> </a:t>
            </a:r>
            <a:r>
              <a:rPr lang="en-US" altLang="ko-KR" dirty="0"/>
              <a:t>–</a:t>
            </a:r>
            <a:r>
              <a:rPr lang="ko-KR" altLang="en-US" dirty="0"/>
              <a:t> </a:t>
            </a:r>
            <a:r>
              <a:rPr lang="en-US" altLang="ko-KR" dirty="0"/>
              <a:t>H2 &amp; Overall Score</a:t>
            </a:r>
            <a:endParaRPr lang="en-US" dirty="0"/>
          </a:p>
        </p:txBody>
      </p:sp>
      <p:sp>
        <p:nvSpPr>
          <p:cNvPr id="8" name="TextBox 7">
            <a:extLst>
              <a:ext uri="{FF2B5EF4-FFF2-40B4-BE49-F238E27FC236}">
                <a16:creationId xmlns:a16="http://schemas.microsoft.com/office/drawing/2014/main" id="{991FFF0E-8ED8-1448-9DF1-1581F8CB5A12}"/>
              </a:ext>
            </a:extLst>
          </p:cNvPr>
          <p:cNvSpPr txBox="1"/>
          <p:nvPr/>
        </p:nvSpPr>
        <p:spPr>
          <a:xfrm>
            <a:off x="5428527" y="961757"/>
            <a:ext cx="4953600" cy="369332"/>
          </a:xfrm>
          <a:prstGeom prst="rect">
            <a:avLst/>
          </a:prstGeom>
          <a:noFill/>
        </p:spPr>
        <p:txBody>
          <a:bodyPr wrap="none" rtlCol="0">
            <a:spAutoFit/>
          </a:bodyPr>
          <a:lstStyle/>
          <a:p>
            <a:r>
              <a:rPr lang="en-US" b="1" dirty="0"/>
              <a:t>Hypothesis Testing – Correlation Coefficient, T-test</a:t>
            </a:r>
          </a:p>
        </p:txBody>
      </p:sp>
      <p:sp>
        <p:nvSpPr>
          <p:cNvPr id="9" name="TextBox 8">
            <a:extLst>
              <a:ext uri="{FF2B5EF4-FFF2-40B4-BE49-F238E27FC236}">
                <a16:creationId xmlns:a16="http://schemas.microsoft.com/office/drawing/2014/main" id="{7826D091-E7DC-FE42-9513-F2AAC72D958E}"/>
              </a:ext>
            </a:extLst>
          </p:cNvPr>
          <p:cNvSpPr txBox="1"/>
          <p:nvPr/>
        </p:nvSpPr>
        <p:spPr>
          <a:xfrm>
            <a:off x="5428527" y="1331089"/>
            <a:ext cx="873957" cy="646331"/>
          </a:xfrm>
          <a:prstGeom prst="rect">
            <a:avLst/>
          </a:prstGeom>
          <a:noFill/>
        </p:spPr>
        <p:txBody>
          <a:bodyPr wrap="none" rtlCol="0">
            <a:spAutoFit/>
          </a:bodyPr>
          <a:lstStyle/>
          <a:p>
            <a:r>
              <a:rPr lang="en-US" dirty="0"/>
              <a:t>H0: r</a:t>
            </a:r>
            <a:r>
              <a:rPr lang="el-GR" dirty="0"/>
              <a:t>=0</a:t>
            </a:r>
            <a:br>
              <a:rPr lang="el-GR" dirty="0"/>
            </a:br>
            <a:r>
              <a:rPr lang="en-US" dirty="0"/>
              <a:t>H1: r</a:t>
            </a:r>
            <a:r>
              <a:rPr lang="el-GR" dirty="0"/>
              <a:t>≠0</a:t>
            </a:r>
            <a:endParaRPr lang="en-US" dirty="0"/>
          </a:p>
        </p:txBody>
      </p:sp>
      <p:cxnSp>
        <p:nvCxnSpPr>
          <p:cNvPr id="10" name="Straight Arrow Connector 9">
            <a:extLst>
              <a:ext uri="{FF2B5EF4-FFF2-40B4-BE49-F238E27FC236}">
                <a16:creationId xmlns:a16="http://schemas.microsoft.com/office/drawing/2014/main" id="{66A2E484-5382-C749-8EF6-DAC3C5D4E20F}"/>
              </a:ext>
            </a:extLst>
          </p:cNvPr>
          <p:cNvCxnSpPr/>
          <p:nvPr/>
        </p:nvCxnSpPr>
        <p:spPr>
          <a:xfrm>
            <a:off x="6423949" y="1654254"/>
            <a:ext cx="1215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67D81C-305B-0D49-99EE-568476DDDD3D}"/>
              </a:ext>
            </a:extLst>
          </p:cNvPr>
          <p:cNvSpPr txBox="1"/>
          <p:nvPr/>
        </p:nvSpPr>
        <p:spPr>
          <a:xfrm>
            <a:off x="7760756" y="1469588"/>
            <a:ext cx="1613455" cy="369332"/>
          </a:xfrm>
          <a:prstGeom prst="rect">
            <a:avLst/>
          </a:prstGeom>
          <a:noFill/>
        </p:spPr>
        <p:txBody>
          <a:bodyPr wrap="none" rtlCol="0">
            <a:spAutoFit/>
          </a:bodyPr>
          <a:lstStyle/>
          <a:p>
            <a:r>
              <a:rPr lang="en-US" dirty="0"/>
              <a:t>P-value : 0.129</a:t>
            </a:r>
          </a:p>
        </p:txBody>
      </p:sp>
      <p:sp>
        <p:nvSpPr>
          <p:cNvPr id="12" name="TextBox 11">
            <a:extLst>
              <a:ext uri="{FF2B5EF4-FFF2-40B4-BE49-F238E27FC236}">
                <a16:creationId xmlns:a16="http://schemas.microsoft.com/office/drawing/2014/main" id="{F6555562-BF70-5A47-86F3-B1FFE2F97547}"/>
              </a:ext>
            </a:extLst>
          </p:cNvPr>
          <p:cNvSpPr txBox="1"/>
          <p:nvPr/>
        </p:nvSpPr>
        <p:spPr>
          <a:xfrm>
            <a:off x="5473048" y="456009"/>
            <a:ext cx="1016625" cy="369332"/>
          </a:xfrm>
          <a:prstGeom prst="rect">
            <a:avLst/>
          </a:prstGeom>
          <a:noFill/>
        </p:spPr>
        <p:txBody>
          <a:bodyPr wrap="none" rtlCol="0">
            <a:spAutoFit/>
          </a:bodyPr>
          <a:lstStyle/>
          <a:p>
            <a:r>
              <a:rPr lang="en-US" b="1" dirty="0"/>
              <a:t>r = 0.217</a:t>
            </a:r>
          </a:p>
        </p:txBody>
      </p:sp>
      <p:pic>
        <p:nvPicPr>
          <p:cNvPr id="13" name="Picture 12">
            <a:extLst>
              <a:ext uri="{FF2B5EF4-FFF2-40B4-BE49-F238E27FC236}">
                <a16:creationId xmlns:a16="http://schemas.microsoft.com/office/drawing/2014/main" id="{B0AB1D6E-52F8-6F4C-9E5D-C0BACC249E5A}"/>
              </a:ext>
            </a:extLst>
          </p:cNvPr>
          <p:cNvPicPr>
            <a:picLocks noChangeAspect="1"/>
          </p:cNvPicPr>
          <p:nvPr/>
        </p:nvPicPr>
        <p:blipFill>
          <a:blip r:embed="rId3"/>
          <a:stretch>
            <a:fillRect/>
          </a:stretch>
        </p:blipFill>
        <p:spPr>
          <a:xfrm>
            <a:off x="5428527" y="2731624"/>
            <a:ext cx="3180505" cy="3770373"/>
          </a:xfrm>
          <a:prstGeom prst="rect">
            <a:avLst/>
          </a:prstGeom>
        </p:spPr>
      </p:pic>
      <p:sp>
        <p:nvSpPr>
          <p:cNvPr id="14" name="TextBox 13">
            <a:extLst>
              <a:ext uri="{FF2B5EF4-FFF2-40B4-BE49-F238E27FC236}">
                <a16:creationId xmlns:a16="http://schemas.microsoft.com/office/drawing/2014/main" id="{3D7016D7-EAA7-2B48-8E2B-0A66A255461E}"/>
              </a:ext>
            </a:extLst>
          </p:cNvPr>
          <p:cNvSpPr txBox="1"/>
          <p:nvPr/>
        </p:nvSpPr>
        <p:spPr>
          <a:xfrm>
            <a:off x="5402035" y="2346752"/>
            <a:ext cx="1857047" cy="369332"/>
          </a:xfrm>
          <a:prstGeom prst="rect">
            <a:avLst/>
          </a:prstGeom>
          <a:noFill/>
        </p:spPr>
        <p:txBody>
          <a:bodyPr wrap="none" rtlCol="0">
            <a:spAutoFit/>
          </a:bodyPr>
          <a:lstStyle/>
          <a:p>
            <a:r>
              <a:rPr lang="en-US" b="1" dirty="0"/>
              <a:t>Linear Regression</a:t>
            </a:r>
          </a:p>
        </p:txBody>
      </p:sp>
      <p:pic>
        <p:nvPicPr>
          <p:cNvPr id="3" name="Picture 2">
            <a:extLst>
              <a:ext uri="{FF2B5EF4-FFF2-40B4-BE49-F238E27FC236}">
                <a16:creationId xmlns:a16="http://schemas.microsoft.com/office/drawing/2014/main" id="{1D4EAB6D-CFB1-FB4E-ACEB-3A04F78BF4C7}"/>
              </a:ext>
            </a:extLst>
          </p:cNvPr>
          <p:cNvPicPr>
            <a:picLocks noChangeAspect="1"/>
          </p:cNvPicPr>
          <p:nvPr/>
        </p:nvPicPr>
        <p:blipFill>
          <a:blip r:embed="rId4"/>
          <a:stretch>
            <a:fillRect/>
          </a:stretch>
        </p:blipFill>
        <p:spPr>
          <a:xfrm>
            <a:off x="162131" y="568713"/>
            <a:ext cx="3452400" cy="2467268"/>
          </a:xfrm>
          <a:prstGeom prst="rect">
            <a:avLst/>
          </a:prstGeom>
        </p:spPr>
      </p:pic>
    </p:spTree>
    <p:extLst>
      <p:ext uri="{BB962C8B-B14F-4D97-AF65-F5344CB8AC3E}">
        <p14:creationId xmlns:p14="http://schemas.microsoft.com/office/powerpoint/2010/main" val="862938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173706" y="199382"/>
            <a:ext cx="3959545" cy="369332"/>
          </a:xfrm>
          <a:prstGeom prst="rect">
            <a:avLst/>
          </a:prstGeom>
        </p:spPr>
        <p:txBody>
          <a:bodyPr wrap="none">
            <a:spAutoFit/>
          </a:bodyPr>
          <a:lstStyle/>
          <a:p>
            <a:r>
              <a:rPr lang="en-US" dirty="0"/>
              <a:t>Visualize &amp; Analyze</a:t>
            </a:r>
            <a:r>
              <a:rPr lang="ko-KR" altLang="en-US" dirty="0"/>
              <a:t> </a:t>
            </a:r>
            <a:r>
              <a:rPr lang="en-US" altLang="ko-KR" dirty="0"/>
              <a:t>–</a:t>
            </a:r>
            <a:r>
              <a:rPr lang="ko-KR" altLang="en-US" dirty="0"/>
              <a:t> </a:t>
            </a:r>
            <a:r>
              <a:rPr lang="en-US" altLang="ko-KR" dirty="0"/>
              <a:t>H3 &amp; Overall Score</a:t>
            </a:r>
            <a:endParaRPr lang="en-US" dirty="0"/>
          </a:p>
        </p:txBody>
      </p:sp>
      <p:sp>
        <p:nvSpPr>
          <p:cNvPr id="25" name="TextBox 24">
            <a:extLst>
              <a:ext uri="{FF2B5EF4-FFF2-40B4-BE49-F238E27FC236}">
                <a16:creationId xmlns:a16="http://schemas.microsoft.com/office/drawing/2014/main" id="{651D6967-0B73-7C42-B12C-DA7F5A6CEE89}"/>
              </a:ext>
            </a:extLst>
          </p:cNvPr>
          <p:cNvSpPr txBox="1"/>
          <p:nvPr/>
        </p:nvSpPr>
        <p:spPr>
          <a:xfrm>
            <a:off x="5428527" y="961757"/>
            <a:ext cx="4953600" cy="369332"/>
          </a:xfrm>
          <a:prstGeom prst="rect">
            <a:avLst/>
          </a:prstGeom>
          <a:noFill/>
        </p:spPr>
        <p:txBody>
          <a:bodyPr wrap="none" rtlCol="0">
            <a:spAutoFit/>
          </a:bodyPr>
          <a:lstStyle/>
          <a:p>
            <a:r>
              <a:rPr lang="en-US" b="1" dirty="0"/>
              <a:t>Hypothesis Testing – Correlation Coefficient, T-test</a:t>
            </a:r>
          </a:p>
        </p:txBody>
      </p:sp>
      <p:sp>
        <p:nvSpPr>
          <p:cNvPr id="26" name="TextBox 25">
            <a:extLst>
              <a:ext uri="{FF2B5EF4-FFF2-40B4-BE49-F238E27FC236}">
                <a16:creationId xmlns:a16="http://schemas.microsoft.com/office/drawing/2014/main" id="{A8748D3E-4FC3-0D43-9CA4-E66C678D6174}"/>
              </a:ext>
            </a:extLst>
          </p:cNvPr>
          <p:cNvSpPr txBox="1"/>
          <p:nvPr/>
        </p:nvSpPr>
        <p:spPr>
          <a:xfrm>
            <a:off x="5428527" y="1331089"/>
            <a:ext cx="873957" cy="646331"/>
          </a:xfrm>
          <a:prstGeom prst="rect">
            <a:avLst/>
          </a:prstGeom>
          <a:noFill/>
        </p:spPr>
        <p:txBody>
          <a:bodyPr wrap="none" rtlCol="0">
            <a:spAutoFit/>
          </a:bodyPr>
          <a:lstStyle/>
          <a:p>
            <a:r>
              <a:rPr lang="en-US" dirty="0"/>
              <a:t>H0: r</a:t>
            </a:r>
            <a:r>
              <a:rPr lang="el-GR" dirty="0"/>
              <a:t>=0</a:t>
            </a:r>
            <a:br>
              <a:rPr lang="el-GR" dirty="0"/>
            </a:br>
            <a:r>
              <a:rPr lang="en-US" dirty="0"/>
              <a:t>H1: r</a:t>
            </a:r>
            <a:r>
              <a:rPr lang="el-GR" dirty="0"/>
              <a:t>≠0</a:t>
            </a:r>
            <a:endParaRPr lang="en-US" dirty="0"/>
          </a:p>
        </p:txBody>
      </p:sp>
      <p:cxnSp>
        <p:nvCxnSpPr>
          <p:cNvPr id="29" name="Straight Arrow Connector 28">
            <a:extLst>
              <a:ext uri="{FF2B5EF4-FFF2-40B4-BE49-F238E27FC236}">
                <a16:creationId xmlns:a16="http://schemas.microsoft.com/office/drawing/2014/main" id="{3A9B00B1-93B2-F448-8FE3-182869EEB9EC}"/>
              </a:ext>
            </a:extLst>
          </p:cNvPr>
          <p:cNvCxnSpPr/>
          <p:nvPr/>
        </p:nvCxnSpPr>
        <p:spPr>
          <a:xfrm>
            <a:off x="6423949" y="1654254"/>
            <a:ext cx="1215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4D0A29-F741-DA48-981B-3E9C940F2E4F}"/>
              </a:ext>
            </a:extLst>
          </p:cNvPr>
          <p:cNvSpPr txBox="1"/>
          <p:nvPr/>
        </p:nvSpPr>
        <p:spPr>
          <a:xfrm>
            <a:off x="7760756" y="1469588"/>
            <a:ext cx="1443537" cy="369332"/>
          </a:xfrm>
          <a:prstGeom prst="rect">
            <a:avLst/>
          </a:prstGeom>
          <a:noFill/>
        </p:spPr>
        <p:txBody>
          <a:bodyPr wrap="none" rtlCol="0">
            <a:spAutoFit/>
          </a:bodyPr>
          <a:lstStyle/>
          <a:p>
            <a:r>
              <a:rPr lang="en-US" dirty="0"/>
              <a:t>P-value : 0.00</a:t>
            </a:r>
          </a:p>
        </p:txBody>
      </p:sp>
      <p:sp>
        <p:nvSpPr>
          <p:cNvPr id="31" name="TextBox 30">
            <a:extLst>
              <a:ext uri="{FF2B5EF4-FFF2-40B4-BE49-F238E27FC236}">
                <a16:creationId xmlns:a16="http://schemas.microsoft.com/office/drawing/2014/main" id="{9E42703D-F785-2340-B5AD-852C2A7BAF01}"/>
              </a:ext>
            </a:extLst>
          </p:cNvPr>
          <p:cNvSpPr txBox="1"/>
          <p:nvPr/>
        </p:nvSpPr>
        <p:spPr>
          <a:xfrm>
            <a:off x="5473048" y="456009"/>
            <a:ext cx="1016625" cy="369332"/>
          </a:xfrm>
          <a:prstGeom prst="rect">
            <a:avLst/>
          </a:prstGeom>
          <a:noFill/>
        </p:spPr>
        <p:txBody>
          <a:bodyPr wrap="none" rtlCol="0">
            <a:spAutoFit/>
          </a:bodyPr>
          <a:lstStyle/>
          <a:p>
            <a:r>
              <a:rPr lang="en-US" b="1" dirty="0"/>
              <a:t>r = 0.535</a:t>
            </a:r>
          </a:p>
        </p:txBody>
      </p:sp>
      <p:sp>
        <p:nvSpPr>
          <p:cNvPr id="35" name="TextBox 34">
            <a:extLst>
              <a:ext uri="{FF2B5EF4-FFF2-40B4-BE49-F238E27FC236}">
                <a16:creationId xmlns:a16="http://schemas.microsoft.com/office/drawing/2014/main" id="{65B3FFE2-815C-2E4B-B5BD-E466A5231BCD}"/>
              </a:ext>
            </a:extLst>
          </p:cNvPr>
          <p:cNvSpPr txBox="1"/>
          <p:nvPr/>
        </p:nvSpPr>
        <p:spPr>
          <a:xfrm>
            <a:off x="5402035" y="2346752"/>
            <a:ext cx="1857047" cy="369332"/>
          </a:xfrm>
          <a:prstGeom prst="rect">
            <a:avLst/>
          </a:prstGeom>
          <a:noFill/>
        </p:spPr>
        <p:txBody>
          <a:bodyPr wrap="none" rtlCol="0">
            <a:spAutoFit/>
          </a:bodyPr>
          <a:lstStyle/>
          <a:p>
            <a:r>
              <a:rPr lang="en-US" b="1" dirty="0"/>
              <a:t>Linear Regression</a:t>
            </a:r>
          </a:p>
        </p:txBody>
      </p:sp>
      <p:pic>
        <p:nvPicPr>
          <p:cNvPr id="37" name="Picture 36">
            <a:extLst>
              <a:ext uri="{FF2B5EF4-FFF2-40B4-BE49-F238E27FC236}">
                <a16:creationId xmlns:a16="http://schemas.microsoft.com/office/drawing/2014/main" id="{896564CE-CF94-144E-92F3-ADB210A0FC11}"/>
              </a:ext>
            </a:extLst>
          </p:cNvPr>
          <p:cNvPicPr>
            <a:picLocks noChangeAspect="1"/>
          </p:cNvPicPr>
          <p:nvPr/>
        </p:nvPicPr>
        <p:blipFill>
          <a:blip r:embed="rId3"/>
          <a:stretch>
            <a:fillRect/>
          </a:stretch>
        </p:blipFill>
        <p:spPr>
          <a:xfrm>
            <a:off x="5473239" y="2716084"/>
            <a:ext cx="3178800" cy="3717849"/>
          </a:xfrm>
          <a:prstGeom prst="rect">
            <a:avLst/>
          </a:prstGeom>
        </p:spPr>
      </p:pic>
      <p:pic>
        <p:nvPicPr>
          <p:cNvPr id="39" name="Picture 38">
            <a:extLst>
              <a:ext uri="{FF2B5EF4-FFF2-40B4-BE49-F238E27FC236}">
                <a16:creationId xmlns:a16="http://schemas.microsoft.com/office/drawing/2014/main" id="{365059D6-F057-E74B-9C08-03F0723C97AC}"/>
              </a:ext>
            </a:extLst>
          </p:cNvPr>
          <p:cNvPicPr>
            <a:picLocks noChangeAspect="1"/>
          </p:cNvPicPr>
          <p:nvPr/>
        </p:nvPicPr>
        <p:blipFill>
          <a:blip r:embed="rId4"/>
          <a:stretch>
            <a:fillRect/>
          </a:stretch>
        </p:blipFill>
        <p:spPr>
          <a:xfrm>
            <a:off x="173706" y="605286"/>
            <a:ext cx="3452400" cy="2467268"/>
          </a:xfrm>
          <a:prstGeom prst="rect">
            <a:avLst/>
          </a:prstGeom>
        </p:spPr>
      </p:pic>
    </p:spTree>
    <p:extLst>
      <p:ext uri="{BB962C8B-B14F-4D97-AF65-F5344CB8AC3E}">
        <p14:creationId xmlns:p14="http://schemas.microsoft.com/office/powerpoint/2010/main" val="3239072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876EE8C-8CE8-484A-8812-5B34A218A773}"/>
              </a:ext>
            </a:extLst>
          </p:cNvPr>
          <p:cNvPicPr>
            <a:picLocks noChangeAspect="1"/>
          </p:cNvPicPr>
          <p:nvPr/>
        </p:nvPicPr>
        <p:blipFill>
          <a:blip r:embed="rId3"/>
          <a:stretch>
            <a:fillRect/>
          </a:stretch>
        </p:blipFill>
        <p:spPr>
          <a:xfrm>
            <a:off x="165364" y="568713"/>
            <a:ext cx="3450626" cy="2466000"/>
          </a:xfrm>
          <a:prstGeom prst="rect">
            <a:avLst/>
          </a:prstGeom>
        </p:spPr>
      </p:pic>
      <p:sp>
        <p:nvSpPr>
          <p:cNvPr id="7" name="Rectangle 6">
            <a:extLst>
              <a:ext uri="{FF2B5EF4-FFF2-40B4-BE49-F238E27FC236}">
                <a16:creationId xmlns:a16="http://schemas.microsoft.com/office/drawing/2014/main" id="{CCFF56FD-96F8-6C4E-8D2F-DF5106F3123F}"/>
              </a:ext>
            </a:extLst>
          </p:cNvPr>
          <p:cNvSpPr/>
          <p:nvPr/>
        </p:nvSpPr>
        <p:spPr>
          <a:xfrm>
            <a:off x="162131" y="199381"/>
            <a:ext cx="4326313" cy="369332"/>
          </a:xfrm>
          <a:prstGeom prst="rect">
            <a:avLst/>
          </a:prstGeom>
        </p:spPr>
        <p:txBody>
          <a:bodyPr wrap="none">
            <a:spAutoFit/>
          </a:bodyPr>
          <a:lstStyle/>
          <a:p>
            <a:r>
              <a:rPr lang="en-US" dirty="0"/>
              <a:t>Visualize &amp; Analyze</a:t>
            </a:r>
            <a:r>
              <a:rPr lang="ko-KR" altLang="en-US" dirty="0"/>
              <a:t> </a:t>
            </a:r>
            <a:r>
              <a:rPr lang="en-US" altLang="ko-KR" dirty="0"/>
              <a:t>–</a:t>
            </a:r>
            <a:r>
              <a:rPr lang="ko-KR" altLang="en-US" dirty="0"/>
              <a:t> </a:t>
            </a:r>
            <a:r>
              <a:rPr lang="en-US" altLang="ko-KR" dirty="0"/>
              <a:t>Image &amp; Overall Score</a:t>
            </a:r>
            <a:endParaRPr lang="en-US" dirty="0"/>
          </a:p>
        </p:txBody>
      </p:sp>
      <p:sp>
        <p:nvSpPr>
          <p:cNvPr id="8" name="TextBox 7">
            <a:extLst>
              <a:ext uri="{FF2B5EF4-FFF2-40B4-BE49-F238E27FC236}">
                <a16:creationId xmlns:a16="http://schemas.microsoft.com/office/drawing/2014/main" id="{7BD297D0-BDC6-A144-9C8B-1E6BF096FCC4}"/>
              </a:ext>
            </a:extLst>
          </p:cNvPr>
          <p:cNvSpPr txBox="1"/>
          <p:nvPr/>
        </p:nvSpPr>
        <p:spPr>
          <a:xfrm>
            <a:off x="5428527" y="961757"/>
            <a:ext cx="4953600" cy="369332"/>
          </a:xfrm>
          <a:prstGeom prst="rect">
            <a:avLst/>
          </a:prstGeom>
          <a:noFill/>
        </p:spPr>
        <p:txBody>
          <a:bodyPr wrap="none" rtlCol="0">
            <a:spAutoFit/>
          </a:bodyPr>
          <a:lstStyle/>
          <a:p>
            <a:r>
              <a:rPr lang="en-US" b="1" dirty="0"/>
              <a:t>Hypothesis Testing – Correlation Coefficient, T-test</a:t>
            </a:r>
          </a:p>
        </p:txBody>
      </p:sp>
      <p:sp>
        <p:nvSpPr>
          <p:cNvPr id="9" name="TextBox 8">
            <a:extLst>
              <a:ext uri="{FF2B5EF4-FFF2-40B4-BE49-F238E27FC236}">
                <a16:creationId xmlns:a16="http://schemas.microsoft.com/office/drawing/2014/main" id="{CA1B8DD5-CA96-C540-B361-F8885E277C5A}"/>
              </a:ext>
            </a:extLst>
          </p:cNvPr>
          <p:cNvSpPr txBox="1"/>
          <p:nvPr/>
        </p:nvSpPr>
        <p:spPr>
          <a:xfrm>
            <a:off x="5428527" y="1331089"/>
            <a:ext cx="873957" cy="646331"/>
          </a:xfrm>
          <a:prstGeom prst="rect">
            <a:avLst/>
          </a:prstGeom>
          <a:noFill/>
        </p:spPr>
        <p:txBody>
          <a:bodyPr wrap="none" rtlCol="0">
            <a:spAutoFit/>
          </a:bodyPr>
          <a:lstStyle/>
          <a:p>
            <a:r>
              <a:rPr lang="en-US" dirty="0"/>
              <a:t>H0: r</a:t>
            </a:r>
            <a:r>
              <a:rPr lang="el-GR" dirty="0"/>
              <a:t>=0</a:t>
            </a:r>
            <a:br>
              <a:rPr lang="el-GR" dirty="0"/>
            </a:br>
            <a:r>
              <a:rPr lang="en-US" dirty="0"/>
              <a:t>H1: r</a:t>
            </a:r>
            <a:r>
              <a:rPr lang="el-GR" dirty="0"/>
              <a:t>≠0</a:t>
            </a:r>
            <a:endParaRPr lang="en-US" dirty="0"/>
          </a:p>
        </p:txBody>
      </p:sp>
      <p:cxnSp>
        <p:nvCxnSpPr>
          <p:cNvPr id="10" name="Straight Arrow Connector 9">
            <a:extLst>
              <a:ext uri="{FF2B5EF4-FFF2-40B4-BE49-F238E27FC236}">
                <a16:creationId xmlns:a16="http://schemas.microsoft.com/office/drawing/2014/main" id="{0FA781B1-C0F2-304E-AA4A-CB899CA599D0}"/>
              </a:ext>
            </a:extLst>
          </p:cNvPr>
          <p:cNvCxnSpPr/>
          <p:nvPr/>
        </p:nvCxnSpPr>
        <p:spPr>
          <a:xfrm>
            <a:off x="6423949" y="1654254"/>
            <a:ext cx="1215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E058E0-BB85-B04E-B2BA-1F9A58AD7BEB}"/>
              </a:ext>
            </a:extLst>
          </p:cNvPr>
          <p:cNvSpPr txBox="1"/>
          <p:nvPr/>
        </p:nvSpPr>
        <p:spPr>
          <a:xfrm>
            <a:off x="7760756" y="1469588"/>
            <a:ext cx="1443537" cy="369332"/>
          </a:xfrm>
          <a:prstGeom prst="rect">
            <a:avLst/>
          </a:prstGeom>
          <a:noFill/>
        </p:spPr>
        <p:txBody>
          <a:bodyPr wrap="none" rtlCol="0">
            <a:spAutoFit/>
          </a:bodyPr>
          <a:lstStyle/>
          <a:p>
            <a:r>
              <a:rPr lang="en-US" dirty="0"/>
              <a:t>P-value : 0.00</a:t>
            </a:r>
          </a:p>
        </p:txBody>
      </p:sp>
      <p:sp>
        <p:nvSpPr>
          <p:cNvPr id="12" name="TextBox 11">
            <a:extLst>
              <a:ext uri="{FF2B5EF4-FFF2-40B4-BE49-F238E27FC236}">
                <a16:creationId xmlns:a16="http://schemas.microsoft.com/office/drawing/2014/main" id="{2601CF4D-0E0B-AE47-88D5-F0A0E17787E2}"/>
              </a:ext>
            </a:extLst>
          </p:cNvPr>
          <p:cNvSpPr txBox="1"/>
          <p:nvPr/>
        </p:nvSpPr>
        <p:spPr>
          <a:xfrm>
            <a:off x="5473048" y="456009"/>
            <a:ext cx="1016625" cy="369332"/>
          </a:xfrm>
          <a:prstGeom prst="rect">
            <a:avLst/>
          </a:prstGeom>
          <a:noFill/>
        </p:spPr>
        <p:txBody>
          <a:bodyPr wrap="none" rtlCol="0">
            <a:spAutoFit/>
          </a:bodyPr>
          <a:lstStyle/>
          <a:p>
            <a:r>
              <a:rPr lang="en-US" b="1" dirty="0"/>
              <a:t>r = 0.516</a:t>
            </a:r>
          </a:p>
        </p:txBody>
      </p:sp>
      <p:sp>
        <p:nvSpPr>
          <p:cNvPr id="14" name="TextBox 13">
            <a:extLst>
              <a:ext uri="{FF2B5EF4-FFF2-40B4-BE49-F238E27FC236}">
                <a16:creationId xmlns:a16="http://schemas.microsoft.com/office/drawing/2014/main" id="{3559BEC9-D4D0-A44E-98F1-54A7489E95E8}"/>
              </a:ext>
            </a:extLst>
          </p:cNvPr>
          <p:cNvSpPr txBox="1"/>
          <p:nvPr/>
        </p:nvSpPr>
        <p:spPr>
          <a:xfrm>
            <a:off x="5402035" y="2346752"/>
            <a:ext cx="1857047" cy="369332"/>
          </a:xfrm>
          <a:prstGeom prst="rect">
            <a:avLst/>
          </a:prstGeom>
          <a:noFill/>
        </p:spPr>
        <p:txBody>
          <a:bodyPr wrap="none" rtlCol="0">
            <a:spAutoFit/>
          </a:bodyPr>
          <a:lstStyle/>
          <a:p>
            <a:r>
              <a:rPr lang="en-US" b="1" dirty="0"/>
              <a:t>Linear Regression</a:t>
            </a:r>
          </a:p>
        </p:txBody>
      </p:sp>
      <p:pic>
        <p:nvPicPr>
          <p:cNvPr id="3" name="Picture 2">
            <a:extLst>
              <a:ext uri="{FF2B5EF4-FFF2-40B4-BE49-F238E27FC236}">
                <a16:creationId xmlns:a16="http://schemas.microsoft.com/office/drawing/2014/main" id="{DB7EB789-2449-424F-B10A-B907C4306184}"/>
              </a:ext>
            </a:extLst>
          </p:cNvPr>
          <p:cNvPicPr>
            <a:picLocks noChangeAspect="1"/>
          </p:cNvPicPr>
          <p:nvPr/>
        </p:nvPicPr>
        <p:blipFill>
          <a:blip r:embed="rId4"/>
          <a:stretch>
            <a:fillRect/>
          </a:stretch>
        </p:blipFill>
        <p:spPr>
          <a:xfrm>
            <a:off x="5388683" y="2854583"/>
            <a:ext cx="3178800" cy="3736485"/>
          </a:xfrm>
          <a:prstGeom prst="rect">
            <a:avLst/>
          </a:prstGeom>
        </p:spPr>
      </p:pic>
    </p:spTree>
    <p:extLst>
      <p:ext uri="{BB962C8B-B14F-4D97-AF65-F5344CB8AC3E}">
        <p14:creationId xmlns:p14="http://schemas.microsoft.com/office/powerpoint/2010/main" val="86785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1712A87-CB48-1F4D-AF5D-35E6434F70D7}"/>
              </a:ext>
            </a:extLst>
          </p:cNvPr>
          <p:cNvPicPr>
            <a:picLocks noChangeAspect="1"/>
          </p:cNvPicPr>
          <p:nvPr/>
        </p:nvPicPr>
        <p:blipFill>
          <a:blip r:embed="rId3"/>
          <a:stretch>
            <a:fillRect/>
          </a:stretch>
        </p:blipFill>
        <p:spPr>
          <a:xfrm>
            <a:off x="162131" y="568713"/>
            <a:ext cx="3452400" cy="2448386"/>
          </a:xfrm>
          <a:prstGeom prst="rect">
            <a:avLst/>
          </a:prstGeom>
        </p:spPr>
      </p:pic>
      <p:sp>
        <p:nvSpPr>
          <p:cNvPr id="7" name="Rectangle 6">
            <a:extLst>
              <a:ext uri="{FF2B5EF4-FFF2-40B4-BE49-F238E27FC236}">
                <a16:creationId xmlns:a16="http://schemas.microsoft.com/office/drawing/2014/main" id="{80D5D05B-1720-6242-9C94-057EC73419F8}"/>
              </a:ext>
            </a:extLst>
          </p:cNvPr>
          <p:cNvSpPr/>
          <p:nvPr/>
        </p:nvSpPr>
        <p:spPr>
          <a:xfrm>
            <a:off x="162131" y="199381"/>
            <a:ext cx="5463419" cy="369332"/>
          </a:xfrm>
          <a:prstGeom prst="rect">
            <a:avLst/>
          </a:prstGeom>
        </p:spPr>
        <p:txBody>
          <a:bodyPr wrap="none">
            <a:spAutoFit/>
          </a:bodyPr>
          <a:lstStyle/>
          <a:p>
            <a:r>
              <a:rPr lang="en-US" dirty="0"/>
              <a:t>Visualize &amp; Analyze</a:t>
            </a:r>
            <a:r>
              <a:rPr lang="ko-KR" altLang="en-US" dirty="0"/>
              <a:t> </a:t>
            </a:r>
            <a:r>
              <a:rPr lang="en-US" altLang="ko-KR" dirty="0"/>
              <a:t>–</a:t>
            </a:r>
            <a:r>
              <a:rPr lang="ko-KR" altLang="en-US" dirty="0"/>
              <a:t> </a:t>
            </a:r>
            <a:r>
              <a:rPr lang="en-US" altLang="ko-KR" dirty="0"/>
              <a:t>Number of Letters &amp; Overall Score</a:t>
            </a:r>
            <a:endParaRPr lang="en-US" dirty="0"/>
          </a:p>
        </p:txBody>
      </p:sp>
      <p:sp>
        <p:nvSpPr>
          <p:cNvPr id="8" name="TextBox 7">
            <a:extLst>
              <a:ext uri="{FF2B5EF4-FFF2-40B4-BE49-F238E27FC236}">
                <a16:creationId xmlns:a16="http://schemas.microsoft.com/office/drawing/2014/main" id="{9CE77F38-0F1F-BC41-ABC0-E018FAC601C1}"/>
              </a:ext>
            </a:extLst>
          </p:cNvPr>
          <p:cNvSpPr txBox="1"/>
          <p:nvPr/>
        </p:nvSpPr>
        <p:spPr>
          <a:xfrm>
            <a:off x="5428527" y="961757"/>
            <a:ext cx="4953600" cy="369332"/>
          </a:xfrm>
          <a:prstGeom prst="rect">
            <a:avLst/>
          </a:prstGeom>
          <a:noFill/>
        </p:spPr>
        <p:txBody>
          <a:bodyPr wrap="none" rtlCol="0">
            <a:spAutoFit/>
          </a:bodyPr>
          <a:lstStyle/>
          <a:p>
            <a:r>
              <a:rPr lang="en-US" b="1" dirty="0"/>
              <a:t>Hypothesis Testing – Correlation Coefficient, T-test</a:t>
            </a:r>
          </a:p>
        </p:txBody>
      </p:sp>
      <p:sp>
        <p:nvSpPr>
          <p:cNvPr id="9" name="TextBox 8">
            <a:extLst>
              <a:ext uri="{FF2B5EF4-FFF2-40B4-BE49-F238E27FC236}">
                <a16:creationId xmlns:a16="http://schemas.microsoft.com/office/drawing/2014/main" id="{FF10957B-0D58-8E41-B090-4FF2D8CAB461}"/>
              </a:ext>
            </a:extLst>
          </p:cNvPr>
          <p:cNvSpPr txBox="1"/>
          <p:nvPr/>
        </p:nvSpPr>
        <p:spPr>
          <a:xfrm>
            <a:off x="5428527" y="1331089"/>
            <a:ext cx="873957" cy="646331"/>
          </a:xfrm>
          <a:prstGeom prst="rect">
            <a:avLst/>
          </a:prstGeom>
          <a:noFill/>
        </p:spPr>
        <p:txBody>
          <a:bodyPr wrap="none" rtlCol="0">
            <a:spAutoFit/>
          </a:bodyPr>
          <a:lstStyle/>
          <a:p>
            <a:r>
              <a:rPr lang="en-US" dirty="0"/>
              <a:t>H0: r</a:t>
            </a:r>
            <a:r>
              <a:rPr lang="el-GR" dirty="0"/>
              <a:t>=0</a:t>
            </a:r>
            <a:br>
              <a:rPr lang="el-GR" dirty="0"/>
            </a:br>
            <a:r>
              <a:rPr lang="en-US" dirty="0"/>
              <a:t>H1: r</a:t>
            </a:r>
            <a:r>
              <a:rPr lang="el-GR" dirty="0"/>
              <a:t>≠0</a:t>
            </a:r>
            <a:endParaRPr lang="en-US" dirty="0"/>
          </a:p>
        </p:txBody>
      </p:sp>
      <p:cxnSp>
        <p:nvCxnSpPr>
          <p:cNvPr id="10" name="Straight Arrow Connector 9">
            <a:extLst>
              <a:ext uri="{FF2B5EF4-FFF2-40B4-BE49-F238E27FC236}">
                <a16:creationId xmlns:a16="http://schemas.microsoft.com/office/drawing/2014/main" id="{23244F39-F72B-E846-B6FE-794320EA896C}"/>
              </a:ext>
            </a:extLst>
          </p:cNvPr>
          <p:cNvCxnSpPr/>
          <p:nvPr/>
        </p:nvCxnSpPr>
        <p:spPr>
          <a:xfrm>
            <a:off x="6423949" y="1654254"/>
            <a:ext cx="1215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4477FF-0516-B542-8A22-9407098F84C5}"/>
              </a:ext>
            </a:extLst>
          </p:cNvPr>
          <p:cNvSpPr txBox="1"/>
          <p:nvPr/>
        </p:nvSpPr>
        <p:spPr>
          <a:xfrm>
            <a:off x="7760756" y="1469588"/>
            <a:ext cx="1443537" cy="369332"/>
          </a:xfrm>
          <a:prstGeom prst="rect">
            <a:avLst/>
          </a:prstGeom>
          <a:noFill/>
        </p:spPr>
        <p:txBody>
          <a:bodyPr wrap="none" rtlCol="0">
            <a:spAutoFit/>
          </a:bodyPr>
          <a:lstStyle/>
          <a:p>
            <a:r>
              <a:rPr lang="en-US" dirty="0"/>
              <a:t>P-value : 0.00</a:t>
            </a:r>
          </a:p>
        </p:txBody>
      </p:sp>
      <p:sp>
        <p:nvSpPr>
          <p:cNvPr id="12" name="TextBox 11">
            <a:extLst>
              <a:ext uri="{FF2B5EF4-FFF2-40B4-BE49-F238E27FC236}">
                <a16:creationId xmlns:a16="http://schemas.microsoft.com/office/drawing/2014/main" id="{7E3837BC-7DF1-744E-BA60-90F65A239640}"/>
              </a:ext>
            </a:extLst>
          </p:cNvPr>
          <p:cNvSpPr txBox="1"/>
          <p:nvPr/>
        </p:nvSpPr>
        <p:spPr>
          <a:xfrm>
            <a:off x="5473048" y="456009"/>
            <a:ext cx="1016625" cy="369332"/>
          </a:xfrm>
          <a:prstGeom prst="rect">
            <a:avLst/>
          </a:prstGeom>
          <a:noFill/>
        </p:spPr>
        <p:txBody>
          <a:bodyPr wrap="none" rtlCol="0">
            <a:spAutoFit/>
          </a:bodyPr>
          <a:lstStyle/>
          <a:p>
            <a:r>
              <a:rPr lang="en-US" b="1" dirty="0"/>
              <a:t>r = 0.602</a:t>
            </a:r>
          </a:p>
        </p:txBody>
      </p:sp>
      <p:sp>
        <p:nvSpPr>
          <p:cNvPr id="14" name="TextBox 13">
            <a:extLst>
              <a:ext uri="{FF2B5EF4-FFF2-40B4-BE49-F238E27FC236}">
                <a16:creationId xmlns:a16="http://schemas.microsoft.com/office/drawing/2014/main" id="{BECF11EB-9E3A-F74A-9D9D-721F576F0885}"/>
              </a:ext>
            </a:extLst>
          </p:cNvPr>
          <p:cNvSpPr txBox="1"/>
          <p:nvPr/>
        </p:nvSpPr>
        <p:spPr>
          <a:xfrm>
            <a:off x="5402035" y="2346752"/>
            <a:ext cx="1857047" cy="369332"/>
          </a:xfrm>
          <a:prstGeom prst="rect">
            <a:avLst/>
          </a:prstGeom>
          <a:noFill/>
        </p:spPr>
        <p:txBody>
          <a:bodyPr wrap="none" rtlCol="0">
            <a:spAutoFit/>
          </a:bodyPr>
          <a:lstStyle/>
          <a:p>
            <a:r>
              <a:rPr lang="en-US" b="1" dirty="0"/>
              <a:t>Linear Regression</a:t>
            </a:r>
          </a:p>
        </p:txBody>
      </p:sp>
      <p:pic>
        <p:nvPicPr>
          <p:cNvPr id="3" name="Picture 2">
            <a:extLst>
              <a:ext uri="{FF2B5EF4-FFF2-40B4-BE49-F238E27FC236}">
                <a16:creationId xmlns:a16="http://schemas.microsoft.com/office/drawing/2014/main" id="{5B9F08D7-6E87-4144-9320-3CA2A9BEC047}"/>
              </a:ext>
            </a:extLst>
          </p:cNvPr>
          <p:cNvPicPr>
            <a:picLocks noChangeAspect="1"/>
          </p:cNvPicPr>
          <p:nvPr/>
        </p:nvPicPr>
        <p:blipFill>
          <a:blip r:embed="rId4"/>
          <a:stretch>
            <a:fillRect/>
          </a:stretch>
        </p:blipFill>
        <p:spPr>
          <a:xfrm>
            <a:off x="5428527" y="2854583"/>
            <a:ext cx="3550970" cy="3897210"/>
          </a:xfrm>
          <a:prstGeom prst="rect">
            <a:avLst/>
          </a:prstGeom>
        </p:spPr>
      </p:pic>
    </p:spTree>
    <p:extLst>
      <p:ext uri="{BB962C8B-B14F-4D97-AF65-F5344CB8AC3E}">
        <p14:creationId xmlns:p14="http://schemas.microsoft.com/office/powerpoint/2010/main" val="3899324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C33AA7D-C2F4-7348-9406-4F5CD738BE4E}"/>
              </a:ext>
            </a:extLst>
          </p:cNvPr>
          <p:cNvPicPr>
            <a:picLocks noChangeAspect="1"/>
          </p:cNvPicPr>
          <p:nvPr/>
        </p:nvPicPr>
        <p:blipFill>
          <a:blip r:embed="rId3"/>
          <a:stretch>
            <a:fillRect/>
          </a:stretch>
        </p:blipFill>
        <p:spPr>
          <a:xfrm>
            <a:off x="173706" y="568714"/>
            <a:ext cx="3452400" cy="2423655"/>
          </a:xfrm>
          <a:prstGeom prst="rect">
            <a:avLst/>
          </a:prstGeom>
        </p:spPr>
      </p:pic>
      <p:sp>
        <p:nvSpPr>
          <p:cNvPr id="10" name="Rectangle 9">
            <a:extLst>
              <a:ext uri="{FF2B5EF4-FFF2-40B4-BE49-F238E27FC236}">
                <a16:creationId xmlns:a16="http://schemas.microsoft.com/office/drawing/2014/main" id="{FC70DE70-28AB-6347-8C68-CB5311DD9B14}"/>
              </a:ext>
            </a:extLst>
          </p:cNvPr>
          <p:cNvSpPr/>
          <p:nvPr/>
        </p:nvSpPr>
        <p:spPr>
          <a:xfrm>
            <a:off x="162131" y="199381"/>
            <a:ext cx="4666662" cy="369332"/>
          </a:xfrm>
          <a:prstGeom prst="rect">
            <a:avLst/>
          </a:prstGeom>
        </p:spPr>
        <p:txBody>
          <a:bodyPr wrap="none">
            <a:spAutoFit/>
          </a:bodyPr>
          <a:lstStyle/>
          <a:p>
            <a:r>
              <a:rPr lang="en-US" dirty="0"/>
              <a:t>Visualize &amp; Analyze</a:t>
            </a:r>
            <a:r>
              <a:rPr lang="ko-KR" altLang="en-US" dirty="0"/>
              <a:t> </a:t>
            </a:r>
            <a:r>
              <a:rPr lang="en-US" altLang="ko-KR" dirty="0"/>
              <a:t>–</a:t>
            </a:r>
            <a:r>
              <a:rPr lang="ko-KR" altLang="en-US" dirty="0"/>
              <a:t> </a:t>
            </a:r>
            <a:r>
              <a:rPr lang="en-US" altLang="ko-KR" dirty="0"/>
              <a:t>Total Links &amp; Overall Score</a:t>
            </a:r>
            <a:endParaRPr lang="en-US" dirty="0"/>
          </a:p>
        </p:txBody>
      </p:sp>
      <p:sp>
        <p:nvSpPr>
          <p:cNvPr id="11" name="TextBox 10">
            <a:extLst>
              <a:ext uri="{FF2B5EF4-FFF2-40B4-BE49-F238E27FC236}">
                <a16:creationId xmlns:a16="http://schemas.microsoft.com/office/drawing/2014/main" id="{12129B84-3995-654D-90D3-2D3278DE6152}"/>
              </a:ext>
            </a:extLst>
          </p:cNvPr>
          <p:cNvSpPr txBox="1"/>
          <p:nvPr/>
        </p:nvSpPr>
        <p:spPr>
          <a:xfrm>
            <a:off x="5428527" y="961757"/>
            <a:ext cx="4953600" cy="369332"/>
          </a:xfrm>
          <a:prstGeom prst="rect">
            <a:avLst/>
          </a:prstGeom>
          <a:noFill/>
        </p:spPr>
        <p:txBody>
          <a:bodyPr wrap="none" rtlCol="0">
            <a:spAutoFit/>
          </a:bodyPr>
          <a:lstStyle/>
          <a:p>
            <a:r>
              <a:rPr lang="en-US" b="1" dirty="0"/>
              <a:t>Hypothesis Testing – Correlation Coefficient, T-test</a:t>
            </a:r>
          </a:p>
        </p:txBody>
      </p:sp>
      <p:sp>
        <p:nvSpPr>
          <p:cNvPr id="13" name="TextBox 12">
            <a:extLst>
              <a:ext uri="{FF2B5EF4-FFF2-40B4-BE49-F238E27FC236}">
                <a16:creationId xmlns:a16="http://schemas.microsoft.com/office/drawing/2014/main" id="{57A8ECA7-D507-A44D-9E37-E78B0D116A4A}"/>
              </a:ext>
            </a:extLst>
          </p:cNvPr>
          <p:cNvSpPr txBox="1"/>
          <p:nvPr/>
        </p:nvSpPr>
        <p:spPr>
          <a:xfrm>
            <a:off x="5428527" y="1331089"/>
            <a:ext cx="873957" cy="646331"/>
          </a:xfrm>
          <a:prstGeom prst="rect">
            <a:avLst/>
          </a:prstGeom>
          <a:noFill/>
        </p:spPr>
        <p:txBody>
          <a:bodyPr wrap="none" rtlCol="0">
            <a:spAutoFit/>
          </a:bodyPr>
          <a:lstStyle/>
          <a:p>
            <a:r>
              <a:rPr lang="en-US" dirty="0"/>
              <a:t>H0: r</a:t>
            </a:r>
            <a:r>
              <a:rPr lang="el-GR" dirty="0"/>
              <a:t>=0</a:t>
            </a:r>
            <a:br>
              <a:rPr lang="el-GR" dirty="0"/>
            </a:br>
            <a:r>
              <a:rPr lang="en-US" dirty="0"/>
              <a:t>H1: r</a:t>
            </a:r>
            <a:r>
              <a:rPr lang="el-GR" dirty="0"/>
              <a:t>≠0</a:t>
            </a:r>
            <a:endParaRPr lang="en-US" dirty="0"/>
          </a:p>
        </p:txBody>
      </p:sp>
      <p:cxnSp>
        <p:nvCxnSpPr>
          <p:cNvPr id="14" name="Straight Arrow Connector 13">
            <a:extLst>
              <a:ext uri="{FF2B5EF4-FFF2-40B4-BE49-F238E27FC236}">
                <a16:creationId xmlns:a16="http://schemas.microsoft.com/office/drawing/2014/main" id="{8B605DB0-1812-CC46-809D-52B8F866768A}"/>
              </a:ext>
            </a:extLst>
          </p:cNvPr>
          <p:cNvCxnSpPr/>
          <p:nvPr/>
        </p:nvCxnSpPr>
        <p:spPr>
          <a:xfrm>
            <a:off x="6423949" y="1654254"/>
            <a:ext cx="1215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5D730A-F822-294A-AB29-80C7CC77B855}"/>
              </a:ext>
            </a:extLst>
          </p:cNvPr>
          <p:cNvSpPr txBox="1"/>
          <p:nvPr/>
        </p:nvSpPr>
        <p:spPr>
          <a:xfrm>
            <a:off x="7760756" y="1469588"/>
            <a:ext cx="1443537" cy="369332"/>
          </a:xfrm>
          <a:prstGeom prst="rect">
            <a:avLst/>
          </a:prstGeom>
          <a:noFill/>
        </p:spPr>
        <p:txBody>
          <a:bodyPr wrap="none" rtlCol="0">
            <a:spAutoFit/>
          </a:bodyPr>
          <a:lstStyle/>
          <a:p>
            <a:r>
              <a:rPr lang="en-US" dirty="0"/>
              <a:t>P-value : 0.00</a:t>
            </a:r>
          </a:p>
        </p:txBody>
      </p:sp>
      <p:sp>
        <p:nvSpPr>
          <p:cNvPr id="18" name="TextBox 17">
            <a:extLst>
              <a:ext uri="{FF2B5EF4-FFF2-40B4-BE49-F238E27FC236}">
                <a16:creationId xmlns:a16="http://schemas.microsoft.com/office/drawing/2014/main" id="{D03089EB-958E-8543-A651-4AFE53FD339B}"/>
              </a:ext>
            </a:extLst>
          </p:cNvPr>
          <p:cNvSpPr txBox="1"/>
          <p:nvPr/>
        </p:nvSpPr>
        <p:spPr>
          <a:xfrm>
            <a:off x="5473048" y="456009"/>
            <a:ext cx="1064715" cy="369332"/>
          </a:xfrm>
          <a:prstGeom prst="rect">
            <a:avLst/>
          </a:prstGeom>
          <a:noFill/>
        </p:spPr>
        <p:txBody>
          <a:bodyPr wrap="none" rtlCol="0">
            <a:spAutoFit/>
          </a:bodyPr>
          <a:lstStyle/>
          <a:p>
            <a:r>
              <a:rPr lang="en-US" b="1" dirty="0"/>
              <a:t>R = 0.626</a:t>
            </a:r>
          </a:p>
        </p:txBody>
      </p:sp>
      <p:sp>
        <p:nvSpPr>
          <p:cNvPr id="22" name="TextBox 21">
            <a:extLst>
              <a:ext uri="{FF2B5EF4-FFF2-40B4-BE49-F238E27FC236}">
                <a16:creationId xmlns:a16="http://schemas.microsoft.com/office/drawing/2014/main" id="{766C16E7-F209-4349-B381-437F40F0AD7E}"/>
              </a:ext>
            </a:extLst>
          </p:cNvPr>
          <p:cNvSpPr txBox="1"/>
          <p:nvPr/>
        </p:nvSpPr>
        <p:spPr>
          <a:xfrm>
            <a:off x="5402035" y="2346752"/>
            <a:ext cx="1857047" cy="369332"/>
          </a:xfrm>
          <a:prstGeom prst="rect">
            <a:avLst/>
          </a:prstGeom>
          <a:noFill/>
        </p:spPr>
        <p:txBody>
          <a:bodyPr wrap="none" rtlCol="0">
            <a:spAutoFit/>
          </a:bodyPr>
          <a:lstStyle/>
          <a:p>
            <a:r>
              <a:rPr lang="en-US" b="1" dirty="0"/>
              <a:t>Linear Regression</a:t>
            </a:r>
          </a:p>
        </p:txBody>
      </p:sp>
      <p:pic>
        <p:nvPicPr>
          <p:cNvPr id="3" name="Picture 2">
            <a:extLst>
              <a:ext uri="{FF2B5EF4-FFF2-40B4-BE49-F238E27FC236}">
                <a16:creationId xmlns:a16="http://schemas.microsoft.com/office/drawing/2014/main" id="{32FA78BB-840E-2D40-9344-09A83B7EEBC2}"/>
              </a:ext>
            </a:extLst>
          </p:cNvPr>
          <p:cNvPicPr>
            <a:picLocks noChangeAspect="1"/>
          </p:cNvPicPr>
          <p:nvPr/>
        </p:nvPicPr>
        <p:blipFill>
          <a:blip r:embed="rId4"/>
          <a:stretch>
            <a:fillRect/>
          </a:stretch>
        </p:blipFill>
        <p:spPr>
          <a:xfrm>
            <a:off x="5428527" y="2854583"/>
            <a:ext cx="3246282" cy="3772262"/>
          </a:xfrm>
          <a:prstGeom prst="rect">
            <a:avLst/>
          </a:prstGeom>
        </p:spPr>
      </p:pic>
    </p:spTree>
    <p:extLst>
      <p:ext uri="{BB962C8B-B14F-4D97-AF65-F5344CB8AC3E}">
        <p14:creationId xmlns:p14="http://schemas.microsoft.com/office/powerpoint/2010/main" val="981505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5117EA-5992-BB4E-91E9-4D52E5B413CD}"/>
              </a:ext>
            </a:extLst>
          </p:cNvPr>
          <p:cNvPicPr>
            <a:picLocks noChangeAspect="1"/>
          </p:cNvPicPr>
          <p:nvPr/>
        </p:nvPicPr>
        <p:blipFill>
          <a:blip r:embed="rId3"/>
          <a:stretch>
            <a:fillRect/>
          </a:stretch>
        </p:blipFill>
        <p:spPr>
          <a:xfrm>
            <a:off x="162131" y="657050"/>
            <a:ext cx="3452400" cy="2467268"/>
          </a:xfrm>
          <a:prstGeom prst="rect">
            <a:avLst/>
          </a:prstGeom>
        </p:spPr>
      </p:pic>
      <p:sp>
        <p:nvSpPr>
          <p:cNvPr id="7" name="Rectangle 6">
            <a:extLst>
              <a:ext uri="{FF2B5EF4-FFF2-40B4-BE49-F238E27FC236}">
                <a16:creationId xmlns:a16="http://schemas.microsoft.com/office/drawing/2014/main" id="{0E8299AB-7848-7D47-9C8E-E76CCAF8EF00}"/>
              </a:ext>
            </a:extLst>
          </p:cNvPr>
          <p:cNvSpPr/>
          <p:nvPr/>
        </p:nvSpPr>
        <p:spPr>
          <a:xfrm>
            <a:off x="162131" y="199381"/>
            <a:ext cx="5001177" cy="369332"/>
          </a:xfrm>
          <a:prstGeom prst="rect">
            <a:avLst/>
          </a:prstGeom>
        </p:spPr>
        <p:txBody>
          <a:bodyPr wrap="none">
            <a:spAutoFit/>
          </a:bodyPr>
          <a:lstStyle/>
          <a:p>
            <a:r>
              <a:rPr lang="en-US" dirty="0"/>
              <a:t>Visualize &amp; Analyze</a:t>
            </a:r>
            <a:r>
              <a:rPr lang="ko-KR" altLang="en-US" dirty="0"/>
              <a:t> </a:t>
            </a:r>
            <a:r>
              <a:rPr lang="en-US" altLang="ko-KR" dirty="0"/>
              <a:t>–</a:t>
            </a:r>
            <a:r>
              <a:rPr lang="ko-KR" altLang="en-US" dirty="0"/>
              <a:t> </a:t>
            </a:r>
            <a:r>
              <a:rPr lang="en-US" altLang="ko-KR" dirty="0"/>
              <a:t>Internal Links &amp; Overall Score</a:t>
            </a:r>
            <a:endParaRPr lang="en-US" dirty="0"/>
          </a:p>
        </p:txBody>
      </p:sp>
      <p:sp>
        <p:nvSpPr>
          <p:cNvPr id="8" name="TextBox 7">
            <a:extLst>
              <a:ext uri="{FF2B5EF4-FFF2-40B4-BE49-F238E27FC236}">
                <a16:creationId xmlns:a16="http://schemas.microsoft.com/office/drawing/2014/main" id="{A80779DE-9674-E342-AFEE-D772D6E96DFD}"/>
              </a:ext>
            </a:extLst>
          </p:cNvPr>
          <p:cNvSpPr txBox="1"/>
          <p:nvPr/>
        </p:nvSpPr>
        <p:spPr>
          <a:xfrm>
            <a:off x="5428527" y="961757"/>
            <a:ext cx="4953600" cy="369332"/>
          </a:xfrm>
          <a:prstGeom prst="rect">
            <a:avLst/>
          </a:prstGeom>
          <a:noFill/>
        </p:spPr>
        <p:txBody>
          <a:bodyPr wrap="none" rtlCol="0">
            <a:spAutoFit/>
          </a:bodyPr>
          <a:lstStyle/>
          <a:p>
            <a:r>
              <a:rPr lang="en-US" b="1" dirty="0"/>
              <a:t>Hypothesis Testing – Correlation Coefficient, T-test</a:t>
            </a:r>
          </a:p>
        </p:txBody>
      </p:sp>
      <p:sp>
        <p:nvSpPr>
          <p:cNvPr id="10" name="TextBox 9">
            <a:extLst>
              <a:ext uri="{FF2B5EF4-FFF2-40B4-BE49-F238E27FC236}">
                <a16:creationId xmlns:a16="http://schemas.microsoft.com/office/drawing/2014/main" id="{5398596A-755D-554A-95FD-6CF36ED63EB7}"/>
              </a:ext>
            </a:extLst>
          </p:cNvPr>
          <p:cNvSpPr txBox="1"/>
          <p:nvPr/>
        </p:nvSpPr>
        <p:spPr>
          <a:xfrm>
            <a:off x="5428527" y="1331089"/>
            <a:ext cx="873957" cy="646331"/>
          </a:xfrm>
          <a:prstGeom prst="rect">
            <a:avLst/>
          </a:prstGeom>
          <a:noFill/>
        </p:spPr>
        <p:txBody>
          <a:bodyPr wrap="none" rtlCol="0">
            <a:spAutoFit/>
          </a:bodyPr>
          <a:lstStyle/>
          <a:p>
            <a:r>
              <a:rPr lang="en-US" dirty="0"/>
              <a:t>H0: r</a:t>
            </a:r>
            <a:r>
              <a:rPr lang="el-GR" dirty="0"/>
              <a:t>=0</a:t>
            </a:r>
            <a:br>
              <a:rPr lang="el-GR" dirty="0"/>
            </a:br>
            <a:r>
              <a:rPr lang="en-US" dirty="0"/>
              <a:t>H1: r</a:t>
            </a:r>
            <a:r>
              <a:rPr lang="el-GR" dirty="0"/>
              <a:t>≠0</a:t>
            </a:r>
            <a:endParaRPr lang="en-US" dirty="0"/>
          </a:p>
        </p:txBody>
      </p:sp>
      <p:cxnSp>
        <p:nvCxnSpPr>
          <p:cNvPr id="11" name="Straight Arrow Connector 10">
            <a:extLst>
              <a:ext uri="{FF2B5EF4-FFF2-40B4-BE49-F238E27FC236}">
                <a16:creationId xmlns:a16="http://schemas.microsoft.com/office/drawing/2014/main" id="{9EFA1594-47AB-8845-A944-BE98D83D43E5}"/>
              </a:ext>
            </a:extLst>
          </p:cNvPr>
          <p:cNvCxnSpPr/>
          <p:nvPr/>
        </p:nvCxnSpPr>
        <p:spPr>
          <a:xfrm>
            <a:off x="6423949" y="1654254"/>
            <a:ext cx="1215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1345A1-509C-1D47-9A03-4C40A16A49AF}"/>
              </a:ext>
            </a:extLst>
          </p:cNvPr>
          <p:cNvSpPr txBox="1"/>
          <p:nvPr/>
        </p:nvSpPr>
        <p:spPr>
          <a:xfrm>
            <a:off x="7760756" y="1469588"/>
            <a:ext cx="1443537" cy="369332"/>
          </a:xfrm>
          <a:prstGeom prst="rect">
            <a:avLst/>
          </a:prstGeom>
          <a:noFill/>
        </p:spPr>
        <p:txBody>
          <a:bodyPr wrap="none" rtlCol="0">
            <a:spAutoFit/>
          </a:bodyPr>
          <a:lstStyle/>
          <a:p>
            <a:r>
              <a:rPr lang="en-US" dirty="0"/>
              <a:t>P-value : 0.00</a:t>
            </a:r>
          </a:p>
        </p:txBody>
      </p:sp>
      <p:sp>
        <p:nvSpPr>
          <p:cNvPr id="14" name="TextBox 13">
            <a:extLst>
              <a:ext uri="{FF2B5EF4-FFF2-40B4-BE49-F238E27FC236}">
                <a16:creationId xmlns:a16="http://schemas.microsoft.com/office/drawing/2014/main" id="{692C60C1-3D9F-FA4A-9FD6-E1B2AF6E1B13}"/>
              </a:ext>
            </a:extLst>
          </p:cNvPr>
          <p:cNvSpPr txBox="1"/>
          <p:nvPr/>
        </p:nvSpPr>
        <p:spPr>
          <a:xfrm>
            <a:off x="5473048" y="456009"/>
            <a:ext cx="1064715" cy="369332"/>
          </a:xfrm>
          <a:prstGeom prst="rect">
            <a:avLst/>
          </a:prstGeom>
          <a:noFill/>
        </p:spPr>
        <p:txBody>
          <a:bodyPr wrap="none" rtlCol="0">
            <a:spAutoFit/>
          </a:bodyPr>
          <a:lstStyle/>
          <a:p>
            <a:r>
              <a:rPr lang="en-US" b="1" dirty="0"/>
              <a:t>R = 0.595</a:t>
            </a:r>
          </a:p>
        </p:txBody>
      </p:sp>
      <p:sp>
        <p:nvSpPr>
          <p:cNvPr id="17" name="TextBox 16">
            <a:extLst>
              <a:ext uri="{FF2B5EF4-FFF2-40B4-BE49-F238E27FC236}">
                <a16:creationId xmlns:a16="http://schemas.microsoft.com/office/drawing/2014/main" id="{3183C37A-6DDE-DD45-8EA3-FEF779683B05}"/>
              </a:ext>
            </a:extLst>
          </p:cNvPr>
          <p:cNvSpPr txBox="1"/>
          <p:nvPr/>
        </p:nvSpPr>
        <p:spPr>
          <a:xfrm>
            <a:off x="5402035" y="2346752"/>
            <a:ext cx="1857047" cy="369332"/>
          </a:xfrm>
          <a:prstGeom prst="rect">
            <a:avLst/>
          </a:prstGeom>
          <a:noFill/>
        </p:spPr>
        <p:txBody>
          <a:bodyPr wrap="none" rtlCol="0">
            <a:spAutoFit/>
          </a:bodyPr>
          <a:lstStyle/>
          <a:p>
            <a:r>
              <a:rPr lang="en-US" b="1" dirty="0"/>
              <a:t>Linear Regression</a:t>
            </a:r>
          </a:p>
        </p:txBody>
      </p:sp>
      <p:pic>
        <p:nvPicPr>
          <p:cNvPr id="3" name="Picture 2">
            <a:extLst>
              <a:ext uri="{FF2B5EF4-FFF2-40B4-BE49-F238E27FC236}">
                <a16:creationId xmlns:a16="http://schemas.microsoft.com/office/drawing/2014/main" id="{FA87D682-2522-6C4D-951E-F3452778866B}"/>
              </a:ext>
            </a:extLst>
          </p:cNvPr>
          <p:cNvPicPr>
            <a:picLocks noChangeAspect="1"/>
          </p:cNvPicPr>
          <p:nvPr/>
        </p:nvPicPr>
        <p:blipFill>
          <a:blip r:embed="rId4"/>
          <a:stretch>
            <a:fillRect/>
          </a:stretch>
        </p:blipFill>
        <p:spPr>
          <a:xfrm>
            <a:off x="5400327" y="2854582"/>
            <a:ext cx="3361708" cy="3953437"/>
          </a:xfrm>
          <a:prstGeom prst="rect">
            <a:avLst/>
          </a:prstGeom>
        </p:spPr>
      </p:pic>
    </p:spTree>
    <p:extLst>
      <p:ext uri="{BB962C8B-B14F-4D97-AF65-F5344CB8AC3E}">
        <p14:creationId xmlns:p14="http://schemas.microsoft.com/office/powerpoint/2010/main" val="1195865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A37A92-6CFC-9242-9F3D-7B4875587EE1}"/>
              </a:ext>
            </a:extLst>
          </p:cNvPr>
          <p:cNvPicPr>
            <a:picLocks noChangeAspect="1"/>
          </p:cNvPicPr>
          <p:nvPr/>
        </p:nvPicPr>
        <p:blipFill>
          <a:blip r:embed="rId3"/>
          <a:stretch>
            <a:fillRect/>
          </a:stretch>
        </p:blipFill>
        <p:spPr>
          <a:xfrm>
            <a:off x="173706" y="568714"/>
            <a:ext cx="3452400" cy="2467268"/>
          </a:xfrm>
          <a:prstGeom prst="rect">
            <a:avLst/>
          </a:prstGeom>
        </p:spPr>
      </p:pic>
      <p:sp>
        <p:nvSpPr>
          <p:cNvPr id="5" name="Rectangle 4">
            <a:extLst>
              <a:ext uri="{FF2B5EF4-FFF2-40B4-BE49-F238E27FC236}">
                <a16:creationId xmlns:a16="http://schemas.microsoft.com/office/drawing/2014/main" id="{011D4A61-7B39-EE41-A71E-53DAC9BF11F2}"/>
              </a:ext>
            </a:extLst>
          </p:cNvPr>
          <p:cNvSpPr/>
          <p:nvPr/>
        </p:nvSpPr>
        <p:spPr>
          <a:xfrm>
            <a:off x="162131" y="199381"/>
            <a:ext cx="5036059" cy="369332"/>
          </a:xfrm>
          <a:prstGeom prst="rect">
            <a:avLst/>
          </a:prstGeom>
        </p:spPr>
        <p:txBody>
          <a:bodyPr wrap="none">
            <a:spAutoFit/>
          </a:bodyPr>
          <a:lstStyle/>
          <a:p>
            <a:r>
              <a:rPr lang="en-US" dirty="0"/>
              <a:t>Visualize &amp; Analyze</a:t>
            </a:r>
            <a:r>
              <a:rPr lang="ko-KR" altLang="en-US" dirty="0"/>
              <a:t> </a:t>
            </a:r>
            <a:r>
              <a:rPr lang="en-US" altLang="ko-KR" dirty="0"/>
              <a:t>–</a:t>
            </a:r>
            <a:r>
              <a:rPr lang="ko-KR" altLang="en-US" dirty="0"/>
              <a:t> </a:t>
            </a:r>
            <a:r>
              <a:rPr lang="en-US" altLang="ko-KR" dirty="0"/>
              <a:t>External Links &amp; Overall Score</a:t>
            </a:r>
            <a:endParaRPr lang="en-US" dirty="0"/>
          </a:p>
        </p:txBody>
      </p:sp>
      <p:sp>
        <p:nvSpPr>
          <p:cNvPr id="6" name="TextBox 5">
            <a:extLst>
              <a:ext uri="{FF2B5EF4-FFF2-40B4-BE49-F238E27FC236}">
                <a16:creationId xmlns:a16="http://schemas.microsoft.com/office/drawing/2014/main" id="{88C00A0B-51D2-D740-9617-BC285C83A502}"/>
              </a:ext>
            </a:extLst>
          </p:cNvPr>
          <p:cNvSpPr txBox="1"/>
          <p:nvPr/>
        </p:nvSpPr>
        <p:spPr>
          <a:xfrm>
            <a:off x="5428527" y="961757"/>
            <a:ext cx="4953600" cy="369332"/>
          </a:xfrm>
          <a:prstGeom prst="rect">
            <a:avLst/>
          </a:prstGeom>
          <a:noFill/>
        </p:spPr>
        <p:txBody>
          <a:bodyPr wrap="none" rtlCol="0">
            <a:spAutoFit/>
          </a:bodyPr>
          <a:lstStyle/>
          <a:p>
            <a:r>
              <a:rPr lang="en-US" b="1" dirty="0"/>
              <a:t>Hypothesis Testing – Correlation Coefficient, T-test</a:t>
            </a:r>
          </a:p>
        </p:txBody>
      </p:sp>
      <p:sp>
        <p:nvSpPr>
          <p:cNvPr id="7" name="TextBox 6">
            <a:extLst>
              <a:ext uri="{FF2B5EF4-FFF2-40B4-BE49-F238E27FC236}">
                <a16:creationId xmlns:a16="http://schemas.microsoft.com/office/drawing/2014/main" id="{75834442-6B32-5849-817B-4C7140859714}"/>
              </a:ext>
            </a:extLst>
          </p:cNvPr>
          <p:cNvSpPr txBox="1"/>
          <p:nvPr/>
        </p:nvSpPr>
        <p:spPr>
          <a:xfrm>
            <a:off x="5428527" y="1331089"/>
            <a:ext cx="873957" cy="646331"/>
          </a:xfrm>
          <a:prstGeom prst="rect">
            <a:avLst/>
          </a:prstGeom>
          <a:noFill/>
        </p:spPr>
        <p:txBody>
          <a:bodyPr wrap="none" rtlCol="0">
            <a:spAutoFit/>
          </a:bodyPr>
          <a:lstStyle/>
          <a:p>
            <a:r>
              <a:rPr lang="en-US" dirty="0"/>
              <a:t>H0: r</a:t>
            </a:r>
            <a:r>
              <a:rPr lang="el-GR" dirty="0"/>
              <a:t>=0</a:t>
            </a:r>
            <a:br>
              <a:rPr lang="el-GR" dirty="0"/>
            </a:br>
            <a:r>
              <a:rPr lang="en-US" dirty="0"/>
              <a:t>H1: r</a:t>
            </a:r>
            <a:r>
              <a:rPr lang="el-GR" dirty="0"/>
              <a:t>≠0</a:t>
            </a:r>
            <a:endParaRPr lang="en-US" dirty="0"/>
          </a:p>
        </p:txBody>
      </p:sp>
      <p:cxnSp>
        <p:nvCxnSpPr>
          <p:cNvPr id="8" name="Straight Arrow Connector 7">
            <a:extLst>
              <a:ext uri="{FF2B5EF4-FFF2-40B4-BE49-F238E27FC236}">
                <a16:creationId xmlns:a16="http://schemas.microsoft.com/office/drawing/2014/main" id="{3F8E36E8-72E9-0948-A2B5-853BF5ACA9ED}"/>
              </a:ext>
            </a:extLst>
          </p:cNvPr>
          <p:cNvCxnSpPr/>
          <p:nvPr/>
        </p:nvCxnSpPr>
        <p:spPr>
          <a:xfrm>
            <a:off x="6423949" y="1654254"/>
            <a:ext cx="1215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309038-2298-8F44-A6AB-925302C344C6}"/>
              </a:ext>
            </a:extLst>
          </p:cNvPr>
          <p:cNvSpPr txBox="1"/>
          <p:nvPr/>
        </p:nvSpPr>
        <p:spPr>
          <a:xfrm>
            <a:off x="7760756" y="1469588"/>
            <a:ext cx="1443537" cy="369332"/>
          </a:xfrm>
          <a:prstGeom prst="rect">
            <a:avLst/>
          </a:prstGeom>
          <a:noFill/>
        </p:spPr>
        <p:txBody>
          <a:bodyPr wrap="none" rtlCol="0">
            <a:spAutoFit/>
          </a:bodyPr>
          <a:lstStyle/>
          <a:p>
            <a:r>
              <a:rPr lang="en-US" dirty="0"/>
              <a:t>P-value : 0.00</a:t>
            </a:r>
          </a:p>
        </p:txBody>
      </p:sp>
      <p:sp>
        <p:nvSpPr>
          <p:cNvPr id="11" name="TextBox 10">
            <a:extLst>
              <a:ext uri="{FF2B5EF4-FFF2-40B4-BE49-F238E27FC236}">
                <a16:creationId xmlns:a16="http://schemas.microsoft.com/office/drawing/2014/main" id="{88B03BB4-3F9C-0549-9B34-72202B3D5006}"/>
              </a:ext>
            </a:extLst>
          </p:cNvPr>
          <p:cNvSpPr txBox="1"/>
          <p:nvPr/>
        </p:nvSpPr>
        <p:spPr>
          <a:xfrm>
            <a:off x="5473048" y="456009"/>
            <a:ext cx="1064715" cy="369332"/>
          </a:xfrm>
          <a:prstGeom prst="rect">
            <a:avLst/>
          </a:prstGeom>
          <a:noFill/>
        </p:spPr>
        <p:txBody>
          <a:bodyPr wrap="none" rtlCol="0">
            <a:spAutoFit/>
          </a:bodyPr>
          <a:lstStyle/>
          <a:p>
            <a:r>
              <a:rPr lang="en-US" b="1" dirty="0"/>
              <a:t>R = 0.579</a:t>
            </a:r>
          </a:p>
        </p:txBody>
      </p:sp>
      <p:sp>
        <p:nvSpPr>
          <p:cNvPr id="14" name="TextBox 13">
            <a:extLst>
              <a:ext uri="{FF2B5EF4-FFF2-40B4-BE49-F238E27FC236}">
                <a16:creationId xmlns:a16="http://schemas.microsoft.com/office/drawing/2014/main" id="{0EC30592-B980-E64F-A2B3-B5F9C9EAEC38}"/>
              </a:ext>
            </a:extLst>
          </p:cNvPr>
          <p:cNvSpPr txBox="1"/>
          <p:nvPr/>
        </p:nvSpPr>
        <p:spPr>
          <a:xfrm>
            <a:off x="5402035" y="2346752"/>
            <a:ext cx="1857047" cy="369332"/>
          </a:xfrm>
          <a:prstGeom prst="rect">
            <a:avLst/>
          </a:prstGeom>
          <a:noFill/>
        </p:spPr>
        <p:txBody>
          <a:bodyPr wrap="none" rtlCol="0">
            <a:spAutoFit/>
          </a:bodyPr>
          <a:lstStyle/>
          <a:p>
            <a:r>
              <a:rPr lang="en-US" b="1" dirty="0"/>
              <a:t>Linear Regression</a:t>
            </a:r>
          </a:p>
        </p:txBody>
      </p:sp>
      <p:pic>
        <p:nvPicPr>
          <p:cNvPr id="3" name="Picture 2">
            <a:extLst>
              <a:ext uri="{FF2B5EF4-FFF2-40B4-BE49-F238E27FC236}">
                <a16:creationId xmlns:a16="http://schemas.microsoft.com/office/drawing/2014/main" id="{CE367A54-293B-E84A-B414-DE4BA4882083}"/>
              </a:ext>
            </a:extLst>
          </p:cNvPr>
          <p:cNvPicPr>
            <a:picLocks noChangeAspect="1"/>
          </p:cNvPicPr>
          <p:nvPr/>
        </p:nvPicPr>
        <p:blipFill>
          <a:blip r:embed="rId4"/>
          <a:stretch>
            <a:fillRect/>
          </a:stretch>
        </p:blipFill>
        <p:spPr>
          <a:xfrm>
            <a:off x="5428526" y="2854583"/>
            <a:ext cx="3310359" cy="3892582"/>
          </a:xfrm>
          <a:prstGeom prst="rect">
            <a:avLst/>
          </a:prstGeom>
        </p:spPr>
      </p:pic>
    </p:spTree>
    <p:extLst>
      <p:ext uri="{BB962C8B-B14F-4D97-AF65-F5344CB8AC3E}">
        <p14:creationId xmlns:p14="http://schemas.microsoft.com/office/powerpoint/2010/main" val="2447167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173706" y="199382"/>
            <a:ext cx="1983748" cy="369332"/>
          </a:xfrm>
          <a:prstGeom prst="rect">
            <a:avLst/>
          </a:prstGeom>
        </p:spPr>
        <p:txBody>
          <a:bodyPr wrap="none">
            <a:spAutoFit/>
          </a:bodyPr>
          <a:lstStyle/>
          <a:p>
            <a:r>
              <a:rPr lang="en-US" dirty="0"/>
              <a:t>Visualize &amp; Analyze</a:t>
            </a:r>
          </a:p>
        </p:txBody>
      </p:sp>
      <p:pic>
        <p:nvPicPr>
          <p:cNvPr id="6" name="Picture 5">
            <a:extLst>
              <a:ext uri="{FF2B5EF4-FFF2-40B4-BE49-F238E27FC236}">
                <a16:creationId xmlns:a16="http://schemas.microsoft.com/office/drawing/2014/main" id="{2CE8E721-5D45-1B4B-893D-F262EF019D5C}"/>
              </a:ext>
            </a:extLst>
          </p:cNvPr>
          <p:cNvPicPr>
            <a:picLocks noChangeAspect="1"/>
          </p:cNvPicPr>
          <p:nvPr/>
        </p:nvPicPr>
        <p:blipFill>
          <a:blip r:embed="rId3"/>
          <a:stretch>
            <a:fillRect/>
          </a:stretch>
        </p:blipFill>
        <p:spPr>
          <a:xfrm>
            <a:off x="593847" y="1584284"/>
            <a:ext cx="10906948" cy="3543300"/>
          </a:xfrm>
          <a:prstGeom prst="rect">
            <a:avLst/>
          </a:prstGeom>
        </p:spPr>
      </p:pic>
    </p:spTree>
    <p:extLst>
      <p:ext uri="{BB962C8B-B14F-4D97-AF65-F5344CB8AC3E}">
        <p14:creationId xmlns:p14="http://schemas.microsoft.com/office/powerpoint/2010/main" val="2690124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173706" y="199382"/>
            <a:ext cx="1983748" cy="369332"/>
          </a:xfrm>
          <a:prstGeom prst="rect">
            <a:avLst/>
          </a:prstGeom>
        </p:spPr>
        <p:txBody>
          <a:bodyPr wrap="none">
            <a:spAutoFit/>
          </a:bodyPr>
          <a:lstStyle/>
          <a:p>
            <a:r>
              <a:rPr lang="en-US" dirty="0"/>
              <a:t>Visualize &amp; Analyze</a:t>
            </a:r>
          </a:p>
        </p:txBody>
      </p:sp>
      <p:pic>
        <p:nvPicPr>
          <p:cNvPr id="3" name="Picture 2">
            <a:extLst>
              <a:ext uri="{FF2B5EF4-FFF2-40B4-BE49-F238E27FC236}">
                <a16:creationId xmlns:a16="http://schemas.microsoft.com/office/drawing/2014/main" id="{D354570B-9E71-6943-9B52-6251FA2C8758}"/>
              </a:ext>
            </a:extLst>
          </p:cNvPr>
          <p:cNvPicPr>
            <a:picLocks noChangeAspect="1"/>
          </p:cNvPicPr>
          <p:nvPr/>
        </p:nvPicPr>
        <p:blipFill>
          <a:blip r:embed="rId3"/>
          <a:stretch>
            <a:fillRect/>
          </a:stretch>
        </p:blipFill>
        <p:spPr>
          <a:xfrm>
            <a:off x="2282227" y="199382"/>
            <a:ext cx="6583980" cy="6405752"/>
          </a:xfrm>
          <a:prstGeom prst="rect">
            <a:avLst/>
          </a:prstGeom>
        </p:spPr>
      </p:pic>
    </p:spTree>
    <p:extLst>
      <p:ext uri="{BB962C8B-B14F-4D97-AF65-F5344CB8AC3E}">
        <p14:creationId xmlns:p14="http://schemas.microsoft.com/office/powerpoint/2010/main" val="4102237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173706" y="199382"/>
            <a:ext cx="1125821" cy="369332"/>
          </a:xfrm>
          <a:prstGeom prst="rect">
            <a:avLst/>
          </a:prstGeom>
        </p:spPr>
        <p:txBody>
          <a:bodyPr wrap="none">
            <a:spAutoFit/>
          </a:bodyPr>
          <a:lstStyle/>
          <a:p>
            <a:r>
              <a:rPr lang="en-US" dirty="0"/>
              <a:t>And More</a:t>
            </a:r>
          </a:p>
        </p:txBody>
      </p:sp>
      <p:pic>
        <p:nvPicPr>
          <p:cNvPr id="12" name="Picture 11">
            <a:extLst>
              <a:ext uri="{FF2B5EF4-FFF2-40B4-BE49-F238E27FC236}">
                <a16:creationId xmlns:a16="http://schemas.microsoft.com/office/drawing/2014/main" id="{30229A3F-70BF-F840-990A-FED0504D00A7}"/>
              </a:ext>
            </a:extLst>
          </p:cNvPr>
          <p:cNvPicPr>
            <a:picLocks noChangeAspect="1"/>
          </p:cNvPicPr>
          <p:nvPr/>
        </p:nvPicPr>
        <p:blipFill>
          <a:blip r:embed="rId3"/>
          <a:stretch>
            <a:fillRect/>
          </a:stretch>
        </p:blipFill>
        <p:spPr>
          <a:xfrm>
            <a:off x="8246818" y="199382"/>
            <a:ext cx="3493948" cy="2474008"/>
          </a:xfrm>
          <a:prstGeom prst="rect">
            <a:avLst/>
          </a:prstGeom>
        </p:spPr>
      </p:pic>
      <p:pic>
        <p:nvPicPr>
          <p:cNvPr id="14" name="Picture 13">
            <a:extLst>
              <a:ext uri="{FF2B5EF4-FFF2-40B4-BE49-F238E27FC236}">
                <a16:creationId xmlns:a16="http://schemas.microsoft.com/office/drawing/2014/main" id="{2D2EE213-411A-5949-A5C1-12D5EB043A23}"/>
              </a:ext>
            </a:extLst>
          </p:cNvPr>
          <p:cNvPicPr>
            <a:picLocks noChangeAspect="1"/>
          </p:cNvPicPr>
          <p:nvPr/>
        </p:nvPicPr>
        <p:blipFill>
          <a:blip r:embed="rId4"/>
          <a:stretch>
            <a:fillRect/>
          </a:stretch>
        </p:blipFill>
        <p:spPr>
          <a:xfrm>
            <a:off x="1299527" y="471066"/>
            <a:ext cx="6932442" cy="3037377"/>
          </a:xfrm>
          <a:prstGeom prst="rect">
            <a:avLst/>
          </a:prstGeom>
        </p:spPr>
      </p:pic>
      <p:pic>
        <p:nvPicPr>
          <p:cNvPr id="16" name="Picture 15">
            <a:extLst>
              <a:ext uri="{FF2B5EF4-FFF2-40B4-BE49-F238E27FC236}">
                <a16:creationId xmlns:a16="http://schemas.microsoft.com/office/drawing/2014/main" id="{42081698-8B25-DE42-BC82-3701E30FA2EF}"/>
              </a:ext>
            </a:extLst>
          </p:cNvPr>
          <p:cNvPicPr>
            <a:picLocks noChangeAspect="1"/>
          </p:cNvPicPr>
          <p:nvPr/>
        </p:nvPicPr>
        <p:blipFill>
          <a:blip r:embed="rId5"/>
          <a:stretch>
            <a:fillRect/>
          </a:stretch>
        </p:blipFill>
        <p:spPr>
          <a:xfrm>
            <a:off x="6805914" y="2991561"/>
            <a:ext cx="3561788" cy="3398237"/>
          </a:xfrm>
          <a:prstGeom prst="rect">
            <a:avLst/>
          </a:prstGeom>
        </p:spPr>
      </p:pic>
      <p:pic>
        <p:nvPicPr>
          <p:cNvPr id="18" name="Picture 17">
            <a:extLst>
              <a:ext uri="{FF2B5EF4-FFF2-40B4-BE49-F238E27FC236}">
                <a16:creationId xmlns:a16="http://schemas.microsoft.com/office/drawing/2014/main" id="{60D26B23-6DF8-E346-A636-B81B98BE5052}"/>
              </a:ext>
            </a:extLst>
          </p:cNvPr>
          <p:cNvPicPr>
            <a:picLocks noChangeAspect="1"/>
          </p:cNvPicPr>
          <p:nvPr/>
        </p:nvPicPr>
        <p:blipFill>
          <a:blip r:embed="rId6"/>
          <a:stretch>
            <a:fillRect/>
          </a:stretch>
        </p:blipFill>
        <p:spPr>
          <a:xfrm>
            <a:off x="173706" y="3576337"/>
            <a:ext cx="5288704" cy="3003870"/>
          </a:xfrm>
          <a:prstGeom prst="rect">
            <a:avLst/>
          </a:prstGeom>
        </p:spPr>
      </p:pic>
      <p:sp>
        <p:nvSpPr>
          <p:cNvPr id="19" name="TextBox 18">
            <a:extLst>
              <a:ext uri="{FF2B5EF4-FFF2-40B4-BE49-F238E27FC236}">
                <a16:creationId xmlns:a16="http://schemas.microsoft.com/office/drawing/2014/main" id="{0FBCD469-F703-3C46-A962-2B3E93491D57}"/>
              </a:ext>
            </a:extLst>
          </p:cNvPr>
          <p:cNvSpPr txBox="1"/>
          <p:nvPr/>
        </p:nvSpPr>
        <p:spPr>
          <a:xfrm>
            <a:off x="2801073" y="208344"/>
            <a:ext cx="1657120" cy="369332"/>
          </a:xfrm>
          <a:prstGeom prst="rect">
            <a:avLst/>
          </a:prstGeom>
          <a:noFill/>
        </p:spPr>
        <p:txBody>
          <a:bodyPr wrap="none" rtlCol="0">
            <a:spAutoFit/>
          </a:bodyPr>
          <a:lstStyle/>
          <a:p>
            <a:r>
              <a:rPr lang="en-US" dirty="0"/>
              <a:t>Random Forest</a:t>
            </a:r>
          </a:p>
        </p:txBody>
      </p:sp>
      <p:sp>
        <p:nvSpPr>
          <p:cNvPr id="20" name="TextBox 19">
            <a:extLst>
              <a:ext uri="{FF2B5EF4-FFF2-40B4-BE49-F238E27FC236}">
                <a16:creationId xmlns:a16="http://schemas.microsoft.com/office/drawing/2014/main" id="{E6369B5B-32ED-2B47-9506-155DAB7B342A}"/>
              </a:ext>
            </a:extLst>
          </p:cNvPr>
          <p:cNvSpPr txBox="1"/>
          <p:nvPr/>
        </p:nvSpPr>
        <p:spPr>
          <a:xfrm>
            <a:off x="10567686" y="2673820"/>
            <a:ext cx="603050" cy="369332"/>
          </a:xfrm>
          <a:prstGeom prst="rect">
            <a:avLst/>
          </a:prstGeom>
          <a:noFill/>
        </p:spPr>
        <p:txBody>
          <a:bodyPr wrap="none" rtlCol="0">
            <a:spAutoFit/>
          </a:bodyPr>
          <a:lstStyle/>
          <a:p>
            <a:r>
              <a:rPr lang="en-US" dirty="0"/>
              <a:t>KNN</a:t>
            </a:r>
          </a:p>
        </p:txBody>
      </p:sp>
      <p:sp>
        <p:nvSpPr>
          <p:cNvPr id="21" name="TextBox 20">
            <a:extLst>
              <a:ext uri="{FF2B5EF4-FFF2-40B4-BE49-F238E27FC236}">
                <a16:creationId xmlns:a16="http://schemas.microsoft.com/office/drawing/2014/main" id="{0FE81FD3-AF18-A743-A1BB-EBE528009E97}"/>
              </a:ext>
            </a:extLst>
          </p:cNvPr>
          <p:cNvSpPr txBox="1"/>
          <p:nvPr/>
        </p:nvSpPr>
        <p:spPr>
          <a:xfrm>
            <a:off x="8900931" y="6338637"/>
            <a:ext cx="617477" cy="369332"/>
          </a:xfrm>
          <a:prstGeom prst="rect">
            <a:avLst/>
          </a:prstGeom>
          <a:noFill/>
        </p:spPr>
        <p:txBody>
          <a:bodyPr wrap="none" rtlCol="0">
            <a:spAutoFit/>
          </a:bodyPr>
          <a:lstStyle/>
          <a:p>
            <a:r>
              <a:rPr lang="en-US" dirty="0"/>
              <a:t>SVM</a:t>
            </a:r>
          </a:p>
        </p:txBody>
      </p:sp>
    </p:spTree>
    <p:extLst>
      <p:ext uri="{BB962C8B-B14F-4D97-AF65-F5344CB8AC3E}">
        <p14:creationId xmlns:p14="http://schemas.microsoft.com/office/powerpoint/2010/main" val="349052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4D202F-F23E-BB40-87C1-46678E8005A2}"/>
              </a:ext>
            </a:extLst>
          </p:cNvPr>
          <p:cNvSpPr txBox="1"/>
          <p:nvPr/>
        </p:nvSpPr>
        <p:spPr>
          <a:xfrm>
            <a:off x="182880" y="283464"/>
            <a:ext cx="2895344" cy="369332"/>
          </a:xfrm>
          <a:prstGeom prst="rect">
            <a:avLst/>
          </a:prstGeom>
          <a:noFill/>
        </p:spPr>
        <p:txBody>
          <a:bodyPr wrap="none" rtlCol="0">
            <a:spAutoFit/>
          </a:bodyPr>
          <a:lstStyle/>
          <a:p>
            <a:r>
              <a:rPr lang="en-US" dirty="0"/>
              <a:t>Meaning of ‘University Level’</a:t>
            </a:r>
          </a:p>
        </p:txBody>
      </p:sp>
      <p:pic>
        <p:nvPicPr>
          <p:cNvPr id="11" name="Picture 10">
            <a:extLst>
              <a:ext uri="{FF2B5EF4-FFF2-40B4-BE49-F238E27FC236}">
                <a16:creationId xmlns:a16="http://schemas.microsoft.com/office/drawing/2014/main" id="{49BC9D08-0548-DB4F-8E5F-8D10CB4136DA}"/>
              </a:ext>
            </a:extLst>
          </p:cNvPr>
          <p:cNvPicPr>
            <a:picLocks noChangeAspect="1"/>
          </p:cNvPicPr>
          <p:nvPr/>
        </p:nvPicPr>
        <p:blipFill>
          <a:blip r:embed="rId3"/>
          <a:stretch>
            <a:fillRect/>
          </a:stretch>
        </p:blipFill>
        <p:spPr>
          <a:xfrm>
            <a:off x="3327400" y="778256"/>
            <a:ext cx="8737600" cy="5283200"/>
          </a:xfrm>
          <a:prstGeom prst="rect">
            <a:avLst/>
          </a:prstGeom>
        </p:spPr>
      </p:pic>
      <p:pic>
        <p:nvPicPr>
          <p:cNvPr id="13" name="Picture 12">
            <a:extLst>
              <a:ext uri="{FF2B5EF4-FFF2-40B4-BE49-F238E27FC236}">
                <a16:creationId xmlns:a16="http://schemas.microsoft.com/office/drawing/2014/main" id="{BE8C82DE-3B13-B148-B439-0F78271CEDB6}"/>
              </a:ext>
            </a:extLst>
          </p:cNvPr>
          <p:cNvPicPr>
            <a:picLocks noChangeAspect="1"/>
          </p:cNvPicPr>
          <p:nvPr/>
        </p:nvPicPr>
        <p:blipFill>
          <a:blip r:embed="rId4"/>
          <a:stretch>
            <a:fillRect/>
          </a:stretch>
        </p:blipFill>
        <p:spPr>
          <a:xfrm>
            <a:off x="646302" y="2905506"/>
            <a:ext cx="1968500" cy="1028700"/>
          </a:xfrm>
          <a:prstGeom prst="rect">
            <a:avLst/>
          </a:prstGeom>
        </p:spPr>
      </p:pic>
    </p:spTree>
    <p:extLst>
      <p:ext uri="{BB962C8B-B14F-4D97-AF65-F5344CB8AC3E}">
        <p14:creationId xmlns:p14="http://schemas.microsoft.com/office/powerpoint/2010/main" val="847593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173706" y="199382"/>
            <a:ext cx="1125821" cy="369332"/>
          </a:xfrm>
          <a:prstGeom prst="rect">
            <a:avLst/>
          </a:prstGeom>
        </p:spPr>
        <p:txBody>
          <a:bodyPr wrap="none">
            <a:spAutoFit/>
          </a:bodyPr>
          <a:lstStyle/>
          <a:p>
            <a:r>
              <a:rPr lang="en-US" dirty="0"/>
              <a:t>And More</a:t>
            </a:r>
          </a:p>
        </p:txBody>
      </p:sp>
      <p:pic>
        <p:nvPicPr>
          <p:cNvPr id="9" name="Picture 8">
            <a:extLst>
              <a:ext uri="{FF2B5EF4-FFF2-40B4-BE49-F238E27FC236}">
                <a16:creationId xmlns:a16="http://schemas.microsoft.com/office/drawing/2014/main" id="{705247FF-4488-7E43-9219-C461A2A88525}"/>
              </a:ext>
            </a:extLst>
          </p:cNvPr>
          <p:cNvPicPr>
            <a:picLocks noChangeAspect="1"/>
          </p:cNvPicPr>
          <p:nvPr/>
        </p:nvPicPr>
        <p:blipFill>
          <a:blip r:embed="rId3"/>
          <a:stretch>
            <a:fillRect/>
          </a:stretch>
        </p:blipFill>
        <p:spPr>
          <a:xfrm>
            <a:off x="173706" y="771123"/>
            <a:ext cx="5324961" cy="5334521"/>
          </a:xfrm>
          <a:prstGeom prst="rect">
            <a:avLst/>
          </a:prstGeom>
        </p:spPr>
      </p:pic>
      <p:pic>
        <p:nvPicPr>
          <p:cNvPr id="13" name="Picture 12">
            <a:extLst>
              <a:ext uri="{FF2B5EF4-FFF2-40B4-BE49-F238E27FC236}">
                <a16:creationId xmlns:a16="http://schemas.microsoft.com/office/drawing/2014/main" id="{63E21043-FD8E-2044-BA38-F3649940D2BC}"/>
              </a:ext>
            </a:extLst>
          </p:cNvPr>
          <p:cNvPicPr>
            <a:picLocks noChangeAspect="1"/>
          </p:cNvPicPr>
          <p:nvPr/>
        </p:nvPicPr>
        <p:blipFill>
          <a:blip r:embed="rId4"/>
          <a:stretch>
            <a:fillRect/>
          </a:stretch>
        </p:blipFill>
        <p:spPr>
          <a:xfrm>
            <a:off x="5498667" y="1059503"/>
            <a:ext cx="6320037" cy="4536856"/>
          </a:xfrm>
          <a:prstGeom prst="rect">
            <a:avLst/>
          </a:prstGeom>
        </p:spPr>
      </p:pic>
    </p:spTree>
    <p:extLst>
      <p:ext uri="{BB962C8B-B14F-4D97-AF65-F5344CB8AC3E}">
        <p14:creationId xmlns:p14="http://schemas.microsoft.com/office/powerpoint/2010/main" val="3999549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460496" y="187808"/>
            <a:ext cx="3050835" cy="369332"/>
          </a:xfrm>
          <a:prstGeom prst="rect">
            <a:avLst/>
          </a:prstGeom>
        </p:spPr>
        <p:txBody>
          <a:bodyPr wrap="none">
            <a:spAutoFit/>
          </a:bodyPr>
          <a:lstStyle/>
          <a:p>
            <a:r>
              <a:rPr lang="en-US" dirty="0"/>
              <a:t>Libraries and Packages we use</a:t>
            </a:r>
          </a:p>
        </p:txBody>
      </p:sp>
      <p:pic>
        <p:nvPicPr>
          <p:cNvPr id="9" name="Picture 8">
            <a:extLst>
              <a:ext uri="{FF2B5EF4-FFF2-40B4-BE49-F238E27FC236}">
                <a16:creationId xmlns:a16="http://schemas.microsoft.com/office/drawing/2014/main" id="{78133610-195B-8D48-A3FE-95CDA54494B1}"/>
              </a:ext>
            </a:extLst>
          </p:cNvPr>
          <p:cNvPicPr>
            <a:picLocks noChangeAspect="1"/>
          </p:cNvPicPr>
          <p:nvPr/>
        </p:nvPicPr>
        <p:blipFill>
          <a:blip r:embed="rId3"/>
          <a:stretch>
            <a:fillRect/>
          </a:stretch>
        </p:blipFill>
        <p:spPr>
          <a:xfrm>
            <a:off x="2650602" y="5242274"/>
            <a:ext cx="434854" cy="445771"/>
          </a:xfrm>
          <a:prstGeom prst="rect">
            <a:avLst/>
          </a:prstGeom>
        </p:spPr>
      </p:pic>
      <p:sp>
        <p:nvSpPr>
          <p:cNvPr id="7" name="TextBox 6">
            <a:extLst>
              <a:ext uri="{FF2B5EF4-FFF2-40B4-BE49-F238E27FC236}">
                <a16:creationId xmlns:a16="http://schemas.microsoft.com/office/drawing/2014/main" id="{767020C9-D2A7-744A-880C-72C923593049}"/>
              </a:ext>
            </a:extLst>
          </p:cNvPr>
          <p:cNvSpPr txBox="1"/>
          <p:nvPr/>
        </p:nvSpPr>
        <p:spPr>
          <a:xfrm>
            <a:off x="2622465" y="4906608"/>
            <a:ext cx="1777731" cy="369332"/>
          </a:xfrm>
          <a:prstGeom prst="rect">
            <a:avLst/>
          </a:prstGeom>
          <a:noFill/>
        </p:spPr>
        <p:txBody>
          <a:bodyPr wrap="none" rtlCol="0">
            <a:spAutoFit/>
          </a:bodyPr>
          <a:lstStyle/>
          <a:p>
            <a:r>
              <a:rPr lang="en-US" b="1" dirty="0"/>
              <a:t>Code Repository</a:t>
            </a:r>
          </a:p>
        </p:txBody>
      </p:sp>
      <p:sp>
        <p:nvSpPr>
          <p:cNvPr id="10" name="TextBox 9">
            <a:extLst>
              <a:ext uri="{FF2B5EF4-FFF2-40B4-BE49-F238E27FC236}">
                <a16:creationId xmlns:a16="http://schemas.microsoft.com/office/drawing/2014/main" id="{49DE2C8A-2877-AE4D-89E9-DCB2A4A96F1F}"/>
              </a:ext>
            </a:extLst>
          </p:cNvPr>
          <p:cNvSpPr txBox="1"/>
          <p:nvPr/>
        </p:nvSpPr>
        <p:spPr>
          <a:xfrm>
            <a:off x="3232455" y="5318713"/>
            <a:ext cx="4377289" cy="369332"/>
          </a:xfrm>
          <a:prstGeom prst="rect">
            <a:avLst/>
          </a:prstGeom>
          <a:noFill/>
        </p:spPr>
        <p:txBody>
          <a:bodyPr wrap="none" rtlCol="0">
            <a:spAutoFit/>
          </a:bodyPr>
          <a:lstStyle/>
          <a:p>
            <a:r>
              <a:rPr lang="en-US" dirty="0">
                <a:hlinkClick r:id="rId4"/>
              </a:rPr>
              <a:t>https://github.com/saanghyuk/wiki_projects</a:t>
            </a:r>
            <a:endParaRPr lang="en-US" dirty="0"/>
          </a:p>
        </p:txBody>
      </p:sp>
      <p:sp>
        <p:nvSpPr>
          <p:cNvPr id="12" name="TextBox 11">
            <a:extLst>
              <a:ext uri="{FF2B5EF4-FFF2-40B4-BE49-F238E27FC236}">
                <a16:creationId xmlns:a16="http://schemas.microsoft.com/office/drawing/2014/main" id="{3E4D2073-B17F-1D46-8D8C-189D559697ED}"/>
              </a:ext>
            </a:extLst>
          </p:cNvPr>
          <p:cNvSpPr txBox="1"/>
          <p:nvPr/>
        </p:nvSpPr>
        <p:spPr>
          <a:xfrm>
            <a:off x="555585" y="844952"/>
            <a:ext cx="6274025" cy="369332"/>
          </a:xfrm>
          <a:prstGeom prst="rect">
            <a:avLst/>
          </a:prstGeom>
          <a:noFill/>
        </p:spPr>
        <p:txBody>
          <a:bodyPr wrap="none" rtlCol="0">
            <a:spAutoFit/>
          </a:bodyPr>
          <a:lstStyle/>
          <a:p>
            <a:r>
              <a:rPr lang="en-US" b="1" dirty="0"/>
              <a:t>Web Scraping</a:t>
            </a:r>
            <a:r>
              <a:rPr lang="ko-KR" altLang="en-US" b="1" dirty="0"/>
              <a:t> </a:t>
            </a:r>
            <a:r>
              <a:rPr lang="en-US" dirty="0"/>
              <a:t>: BeautifulSoup4, </a:t>
            </a:r>
            <a:r>
              <a:rPr lang="en-US" dirty="0" err="1"/>
              <a:t>Scrapy</a:t>
            </a:r>
            <a:r>
              <a:rPr lang="en-US" dirty="0"/>
              <a:t>, Selenium, AWS EC2 Linux</a:t>
            </a:r>
          </a:p>
        </p:txBody>
      </p:sp>
      <p:sp>
        <p:nvSpPr>
          <p:cNvPr id="15" name="TextBox 14">
            <a:extLst>
              <a:ext uri="{FF2B5EF4-FFF2-40B4-BE49-F238E27FC236}">
                <a16:creationId xmlns:a16="http://schemas.microsoft.com/office/drawing/2014/main" id="{15C0FE0E-6C08-A444-B32F-97A16D46A040}"/>
              </a:ext>
            </a:extLst>
          </p:cNvPr>
          <p:cNvSpPr txBox="1"/>
          <p:nvPr/>
        </p:nvSpPr>
        <p:spPr>
          <a:xfrm>
            <a:off x="555585" y="2108845"/>
            <a:ext cx="3711465" cy="369332"/>
          </a:xfrm>
          <a:prstGeom prst="rect">
            <a:avLst/>
          </a:prstGeom>
          <a:noFill/>
        </p:spPr>
        <p:txBody>
          <a:bodyPr wrap="none" rtlCol="0">
            <a:spAutoFit/>
          </a:bodyPr>
          <a:lstStyle/>
          <a:p>
            <a:r>
              <a:rPr lang="en-US" b="1" dirty="0"/>
              <a:t>Data Pre-Processing</a:t>
            </a:r>
            <a:r>
              <a:rPr lang="ko-KR" altLang="en-US" b="1" dirty="0"/>
              <a:t> </a:t>
            </a:r>
            <a:r>
              <a:rPr lang="en-US" dirty="0"/>
              <a:t>: Pandas, </a:t>
            </a:r>
            <a:r>
              <a:rPr lang="en-US" dirty="0" err="1"/>
              <a:t>Numpy</a:t>
            </a:r>
            <a:endParaRPr lang="en-US" dirty="0"/>
          </a:p>
        </p:txBody>
      </p:sp>
      <p:sp>
        <p:nvSpPr>
          <p:cNvPr id="16" name="TextBox 15">
            <a:extLst>
              <a:ext uri="{FF2B5EF4-FFF2-40B4-BE49-F238E27FC236}">
                <a16:creationId xmlns:a16="http://schemas.microsoft.com/office/drawing/2014/main" id="{9C27E68D-F42F-A34D-92BF-540ED818BEA7}"/>
              </a:ext>
            </a:extLst>
          </p:cNvPr>
          <p:cNvSpPr txBox="1"/>
          <p:nvPr/>
        </p:nvSpPr>
        <p:spPr>
          <a:xfrm>
            <a:off x="555585" y="2539444"/>
            <a:ext cx="4715586" cy="369332"/>
          </a:xfrm>
          <a:prstGeom prst="rect">
            <a:avLst/>
          </a:prstGeom>
          <a:noFill/>
        </p:spPr>
        <p:txBody>
          <a:bodyPr wrap="none" rtlCol="0">
            <a:spAutoFit/>
          </a:bodyPr>
          <a:lstStyle/>
          <a:p>
            <a:r>
              <a:rPr lang="en-US" b="1" dirty="0"/>
              <a:t>Visualization</a:t>
            </a:r>
            <a:r>
              <a:rPr lang="en-US" dirty="0"/>
              <a:t> : Matplotlib, Seaborn, </a:t>
            </a:r>
            <a:r>
              <a:rPr lang="en-US" dirty="0" err="1"/>
              <a:t>WordCloud</a:t>
            </a:r>
            <a:r>
              <a:rPr lang="en-US" dirty="0"/>
              <a:t> </a:t>
            </a:r>
          </a:p>
        </p:txBody>
      </p:sp>
      <p:sp>
        <p:nvSpPr>
          <p:cNvPr id="17" name="TextBox 16">
            <a:extLst>
              <a:ext uri="{FF2B5EF4-FFF2-40B4-BE49-F238E27FC236}">
                <a16:creationId xmlns:a16="http://schemas.microsoft.com/office/drawing/2014/main" id="{72328A0F-1820-B745-B720-7789BF75746E}"/>
              </a:ext>
            </a:extLst>
          </p:cNvPr>
          <p:cNvSpPr txBox="1"/>
          <p:nvPr/>
        </p:nvSpPr>
        <p:spPr>
          <a:xfrm>
            <a:off x="555585" y="2985215"/>
            <a:ext cx="6459974" cy="369332"/>
          </a:xfrm>
          <a:prstGeom prst="rect">
            <a:avLst/>
          </a:prstGeom>
          <a:noFill/>
        </p:spPr>
        <p:txBody>
          <a:bodyPr wrap="none" rtlCol="0">
            <a:spAutoFit/>
          </a:bodyPr>
          <a:lstStyle/>
          <a:p>
            <a:r>
              <a:rPr lang="en-US" b="1" dirty="0"/>
              <a:t>Model Fitting &amp; Hypothesis Testing</a:t>
            </a:r>
            <a:r>
              <a:rPr lang="en-US" dirty="0"/>
              <a:t>: Stats, TensorFlow, </a:t>
            </a:r>
            <a:r>
              <a:rPr lang="en-US" dirty="0" err="1"/>
              <a:t>Scikit</a:t>
            </a:r>
            <a:r>
              <a:rPr lang="en-US" dirty="0"/>
              <a:t> Learn</a:t>
            </a:r>
          </a:p>
        </p:txBody>
      </p:sp>
      <p:pic>
        <p:nvPicPr>
          <p:cNvPr id="18" name="Picture 17">
            <a:extLst>
              <a:ext uri="{FF2B5EF4-FFF2-40B4-BE49-F238E27FC236}">
                <a16:creationId xmlns:a16="http://schemas.microsoft.com/office/drawing/2014/main" id="{37B558C0-8090-9C44-B844-8F40F5F19F35}"/>
              </a:ext>
            </a:extLst>
          </p:cNvPr>
          <p:cNvPicPr>
            <a:picLocks noChangeAspect="1"/>
          </p:cNvPicPr>
          <p:nvPr/>
        </p:nvPicPr>
        <p:blipFill>
          <a:blip r:embed="rId5"/>
          <a:stretch>
            <a:fillRect/>
          </a:stretch>
        </p:blipFill>
        <p:spPr>
          <a:xfrm>
            <a:off x="7522170" y="3188026"/>
            <a:ext cx="4353456" cy="3555025"/>
          </a:xfrm>
          <a:prstGeom prst="rect">
            <a:avLst/>
          </a:prstGeom>
        </p:spPr>
      </p:pic>
      <p:sp>
        <p:nvSpPr>
          <p:cNvPr id="19" name="TextBox 18">
            <a:extLst>
              <a:ext uri="{FF2B5EF4-FFF2-40B4-BE49-F238E27FC236}">
                <a16:creationId xmlns:a16="http://schemas.microsoft.com/office/drawing/2014/main" id="{6C183C89-3D56-0940-9BF2-ACB1DA070B8A}"/>
              </a:ext>
            </a:extLst>
          </p:cNvPr>
          <p:cNvSpPr txBox="1"/>
          <p:nvPr/>
        </p:nvSpPr>
        <p:spPr>
          <a:xfrm>
            <a:off x="555585" y="1657476"/>
            <a:ext cx="4730590" cy="369332"/>
          </a:xfrm>
          <a:prstGeom prst="rect">
            <a:avLst/>
          </a:prstGeom>
          <a:noFill/>
        </p:spPr>
        <p:txBody>
          <a:bodyPr wrap="none" rtlCol="0">
            <a:spAutoFit/>
          </a:bodyPr>
          <a:lstStyle/>
          <a:p>
            <a:r>
              <a:rPr lang="en-US" b="1" dirty="0"/>
              <a:t>Browser Controller</a:t>
            </a:r>
            <a:r>
              <a:rPr lang="en-US" dirty="0"/>
              <a:t> : Selenium Headless Chrome </a:t>
            </a:r>
          </a:p>
        </p:txBody>
      </p:sp>
      <p:sp>
        <p:nvSpPr>
          <p:cNvPr id="20" name="TextBox 19">
            <a:extLst>
              <a:ext uri="{FF2B5EF4-FFF2-40B4-BE49-F238E27FC236}">
                <a16:creationId xmlns:a16="http://schemas.microsoft.com/office/drawing/2014/main" id="{905E7849-9331-DA4D-BBF8-BAB418B2D73D}"/>
              </a:ext>
            </a:extLst>
          </p:cNvPr>
          <p:cNvSpPr txBox="1"/>
          <p:nvPr/>
        </p:nvSpPr>
        <p:spPr>
          <a:xfrm>
            <a:off x="555585" y="1251214"/>
            <a:ext cx="2866939" cy="369332"/>
          </a:xfrm>
          <a:prstGeom prst="rect">
            <a:avLst/>
          </a:prstGeom>
          <a:noFill/>
        </p:spPr>
        <p:txBody>
          <a:bodyPr wrap="none" rtlCol="0">
            <a:spAutoFit/>
          </a:bodyPr>
          <a:lstStyle/>
          <a:p>
            <a:r>
              <a:rPr lang="en-US" b="1" dirty="0"/>
              <a:t>Automation</a:t>
            </a:r>
            <a:r>
              <a:rPr lang="en-US" dirty="0"/>
              <a:t> : Linux Daemon</a:t>
            </a:r>
          </a:p>
        </p:txBody>
      </p:sp>
      <p:sp>
        <p:nvSpPr>
          <p:cNvPr id="21" name="TextBox 20">
            <a:extLst>
              <a:ext uri="{FF2B5EF4-FFF2-40B4-BE49-F238E27FC236}">
                <a16:creationId xmlns:a16="http://schemas.microsoft.com/office/drawing/2014/main" id="{CE5E2FCB-F717-DC4C-8B05-39B52B20601F}"/>
              </a:ext>
            </a:extLst>
          </p:cNvPr>
          <p:cNvSpPr txBox="1"/>
          <p:nvPr/>
        </p:nvSpPr>
        <p:spPr>
          <a:xfrm>
            <a:off x="2596788" y="4537276"/>
            <a:ext cx="1954831" cy="369332"/>
          </a:xfrm>
          <a:prstGeom prst="rect">
            <a:avLst/>
          </a:prstGeom>
          <a:noFill/>
        </p:spPr>
        <p:txBody>
          <a:bodyPr wrap="none" rtlCol="0">
            <a:spAutoFit/>
          </a:bodyPr>
          <a:lstStyle/>
          <a:p>
            <a:r>
              <a:rPr lang="en-US" i="1" dirty="0"/>
              <a:t>Welcome to join us</a:t>
            </a:r>
          </a:p>
        </p:txBody>
      </p:sp>
    </p:spTree>
    <p:extLst>
      <p:ext uri="{BB962C8B-B14F-4D97-AF65-F5344CB8AC3E}">
        <p14:creationId xmlns:p14="http://schemas.microsoft.com/office/powerpoint/2010/main" val="171032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2188BC-A290-564E-8E4D-901B4BACCACE}"/>
              </a:ext>
            </a:extLst>
          </p:cNvPr>
          <p:cNvSpPr txBox="1"/>
          <p:nvPr/>
        </p:nvSpPr>
        <p:spPr>
          <a:xfrm>
            <a:off x="3946968" y="2152891"/>
            <a:ext cx="3410456" cy="1015663"/>
          </a:xfrm>
          <a:prstGeom prst="rect">
            <a:avLst/>
          </a:prstGeom>
          <a:noFill/>
        </p:spPr>
        <p:txBody>
          <a:bodyPr wrap="square" rtlCol="0">
            <a:spAutoFit/>
          </a:bodyPr>
          <a:lstStyle/>
          <a:p>
            <a:r>
              <a:rPr lang="en-US" sz="6000" dirty="0"/>
              <a:t>Thank you</a:t>
            </a:r>
          </a:p>
        </p:txBody>
      </p:sp>
    </p:spTree>
    <p:extLst>
      <p:ext uri="{BB962C8B-B14F-4D97-AF65-F5344CB8AC3E}">
        <p14:creationId xmlns:p14="http://schemas.microsoft.com/office/powerpoint/2010/main" val="115836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E7B38C-529E-3343-B492-C1768A2A388C}"/>
              </a:ext>
            </a:extLst>
          </p:cNvPr>
          <p:cNvSpPr/>
          <p:nvPr/>
        </p:nvSpPr>
        <p:spPr>
          <a:xfrm>
            <a:off x="173706" y="199382"/>
            <a:ext cx="5928226" cy="369332"/>
          </a:xfrm>
          <a:prstGeom prst="rect">
            <a:avLst/>
          </a:prstGeom>
        </p:spPr>
        <p:txBody>
          <a:bodyPr wrap="none">
            <a:spAutoFit/>
          </a:bodyPr>
          <a:lstStyle/>
          <a:p>
            <a:r>
              <a:rPr lang="en-US" dirty="0"/>
              <a:t>Meaning of ‘the attributes of the university's Wikipedia page’</a:t>
            </a:r>
          </a:p>
        </p:txBody>
      </p:sp>
      <p:pic>
        <p:nvPicPr>
          <p:cNvPr id="17" name="Picture 16">
            <a:extLst>
              <a:ext uri="{FF2B5EF4-FFF2-40B4-BE49-F238E27FC236}">
                <a16:creationId xmlns:a16="http://schemas.microsoft.com/office/drawing/2014/main" id="{762B8B05-4B2F-6A47-8571-588F68473FCE}"/>
              </a:ext>
            </a:extLst>
          </p:cNvPr>
          <p:cNvPicPr>
            <a:picLocks noChangeAspect="1"/>
          </p:cNvPicPr>
          <p:nvPr/>
        </p:nvPicPr>
        <p:blipFill>
          <a:blip r:embed="rId3"/>
          <a:stretch>
            <a:fillRect/>
          </a:stretch>
        </p:blipFill>
        <p:spPr>
          <a:xfrm>
            <a:off x="64008" y="568714"/>
            <a:ext cx="8159624" cy="4555608"/>
          </a:xfrm>
          <a:prstGeom prst="rect">
            <a:avLst/>
          </a:prstGeom>
        </p:spPr>
      </p:pic>
      <p:pic>
        <p:nvPicPr>
          <p:cNvPr id="20" name="Picture 19">
            <a:extLst>
              <a:ext uri="{FF2B5EF4-FFF2-40B4-BE49-F238E27FC236}">
                <a16:creationId xmlns:a16="http://schemas.microsoft.com/office/drawing/2014/main" id="{D18CC21C-7075-F24A-BA09-643322C96D5A}"/>
              </a:ext>
            </a:extLst>
          </p:cNvPr>
          <p:cNvPicPr>
            <a:picLocks noChangeAspect="1"/>
          </p:cNvPicPr>
          <p:nvPr/>
        </p:nvPicPr>
        <p:blipFill>
          <a:blip r:embed="rId4"/>
          <a:stretch>
            <a:fillRect/>
          </a:stretch>
        </p:blipFill>
        <p:spPr>
          <a:xfrm>
            <a:off x="4114966" y="3838522"/>
            <a:ext cx="8013026" cy="3019478"/>
          </a:xfrm>
          <a:prstGeom prst="rect">
            <a:avLst/>
          </a:prstGeom>
        </p:spPr>
      </p:pic>
    </p:spTree>
    <p:extLst>
      <p:ext uri="{BB962C8B-B14F-4D97-AF65-F5344CB8AC3E}">
        <p14:creationId xmlns:p14="http://schemas.microsoft.com/office/powerpoint/2010/main" val="370119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51654E-5EEF-C34E-AEBA-609C95796C5F}"/>
              </a:ext>
            </a:extLst>
          </p:cNvPr>
          <p:cNvSpPr/>
          <p:nvPr/>
        </p:nvSpPr>
        <p:spPr>
          <a:xfrm>
            <a:off x="173706" y="199382"/>
            <a:ext cx="1011687" cy="369332"/>
          </a:xfrm>
          <a:prstGeom prst="rect">
            <a:avLst/>
          </a:prstGeom>
        </p:spPr>
        <p:txBody>
          <a:bodyPr wrap="none">
            <a:spAutoFit/>
          </a:bodyPr>
          <a:lstStyle/>
          <a:p>
            <a:r>
              <a:rPr lang="en-US" altLang="ko-KR" dirty="0"/>
              <a:t>Notation</a:t>
            </a:r>
            <a:endParaRPr lang="en-US" dirty="0"/>
          </a:p>
        </p:txBody>
      </p:sp>
      <p:sp>
        <p:nvSpPr>
          <p:cNvPr id="9" name="TextBox 8">
            <a:extLst>
              <a:ext uri="{FF2B5EF4-FFF2-40B4-BE49-F238E27FC236}">
                <a16:creationId xmlns:a16="http://schemas.microsoft.com/office/drawing/2014/main" id="{4B60B118-827F-A048-9A47-42DDEC6DA24D}"/>
              </a:ext>
            </a:extLst>
          </p:cNvPr>
          <p:cNvSpPr txBox="1"/>
          <p:nvPr/>
        </p:nvSpPr>
        <p:spPr>
          <a:xfrm>
            <a:off x="539496" y="1243584"/>
            <a:ext cx="5419561" cy="369332"/>
          </a:xfrm>
          <a:prstGeom prst="rect">
            <a:avLst/>
          </a:prstGeom>
          <a:noFill/>
        </p:spPr>
        <p:txBody>
          <a:bodyPr wrap="none" rtlCol="0">
            <a:spAutoFit/>
          </a:bodyPr>
          <a:lstStyle/>
          <a:p>
            <a:r>
              <a:rPr lang="en-US" i="1" dirty="0"/>
              <a:t>H2</a:t>
            </a:r>
            <a:r>
              <a:rPr lang="en-US" dirty="0"/>
              <a:t> - the number of the header 2 of each wiki document</a:t>
            </a:r>
          </a:p>
        </p:txBody>
      </p:sp>
      <p:sp>
        <p:nvSpPr>
          <p:cNvPr id="10" name="TextBox 9">
            <a:extLst>
              <a:ext uri="{FF2B5EF4-FFF2-40B4-BE49-F238E27FC236}">
                <a16:creationId xmlns:a16="http://schemas.microsoft.com/office/drawing/2014/main" id="{D0C4F139-8E8E-904F-B8FC-000DC9DDF286}"/>
              </a:ext>
            </a:extLst>
          </p:cNvPr>
          <p:cNvSpPr txBox="1"/>
          <p:nvPr/>
        </p:nvSpPr>
        <p:spPr>
          <a:xfrm>
            <a:off x="539496" y="1679448"/>
            <a:ext cx="5419561" cy="369332"/>
          </a:xfrm>
          <a:prstGeom prst="rect">
            <a:avLst/>
          </a:prstGeom>
          <a:noFill/>
        </p:spPr>
        <p:txBody>
          <a:bodyPr wrap="none" rtlCol="0">
            <a:spAutoFit/>
          </a:bodyPr>
          <a:lstStyle/>
          <a:p>
            <a:r>
              <a:rPr lang="en-US" i="1" dirty="0"/>
              <a:t>H3</a:t>
            </a:r>
            <a:r>
              <a:rPr lang="en-US" dirty="0"/>
              <a:t> - the number of the header 3 of each wiki document</a:t>
            </a:r>
          </a:p>
        </p:txBody>
      </p:sp>
      <p:sp>
        <p:nvSpPr>
          <p:cNvPr id="11" name="TextBox 10">
            <a:extLst>
              <a:ext uri="{FF2B5EF4-FFF2-40B4-BE49-F238E27FC236}">
                <a16:creationId xmlns:a16="http://schemas.microsoft.com/office/drawing/2014/main" id="{26C3C2E4-8FA6-2144-BCA1-C553D2A39C8E}"/>
              </a:ext>
            </a:extLst>
          </p:cNvPr>
          <p:cNvSpPr txBox="1"/>
          <p:nvPr/>
        </p:nvSpPr>
        <p:spPr>
          <a:xfrm>
            <a:off x="539496" y="2197608"/>
            <a:ext cx="5329472" cy="646331"/>
          </a:xfrm>
          <a:prstGeom prst="rect">
            <a:avLst/>
          </a:prstGeom>
          <a:noFill/>
        </p:spPr>
        <p:txBody>
          <a:bodyPr wrap="none" rtlCol="0">
            <a:spAutoFit/>
          </a:bodyPr>
          <a:lstStyle/>
          <a:p>
            <a:r>
              <a:rPr lang="en-US" i="1" dirty="0" err="1"/>
              <a:t>img</a:t>
            </a:r>
            <a:r>
              <a:rPr lang="en-US" dirty="0"/>
              <a:t> - the number of the images of each wiki document</a:t>
            </a:r>
          </a:p>
          <a:p>
            <a:endParaRPr lang="en-US" dirty="0"/>
          </a:p>
        </p:txBody>
      </p:sp>
      <p:sp>
        <p:nvSpPr>
          <p:cNvPr id="12" name="TextBox 11">
            <a:extLst>
              <a:ext uri="{FF2B5EF4-FFF2-40B4-BE49-F238E27FC236}">
                <a16:creationId xmlns:a16="http://schemas.microsoft.com/office/drawing/2014/main" id="{4A1B0777-0287-D948-AA5C-3D272A43723A}"/>
              </a:ext>
            </a:extLst>
          </p:cNvPr>
          <p:cNvSpPr txBox="1"/>
          <p:nvPr/>
        </p:nvSpPr>
        <p:spPr>
          <a:xfrm>
            <a:off x="539496" y="2753421"/>
            <a:ext cx="8575040" cy="369332"/>
          </a:xfrm>
          <a:prstGeom prst="rect">
            <a:avLst/>
          </a:prstGeom>
          <a:noFill/>
        </p:spPr>
        <p:txBody>
          <a:bodyPr wrap="none" rtlCol="0">
            <a:spAutoFit/>
          </a:bodyPr>
          <a:lstStyle/>
          <a:p>
            <a:r>
              <a:rPr lang="en-US" i="1" dirty="0" err="1"/>
              <a:t>internal_link</a:t>
            </a:r>
            <a:r>
              <a:rPr lang="en-US" dirty="0"/>
              <a:t> - the Number of links connected to other Wikipedia documents. EX) ~/wiki/*</a:t>
            </a:r>
          </a:p>
        </p:txBody>
      </p:sp>
      <p:sp>
        <p:nvSpPr>
          <p:cNvPr id="13" name="TextBox 12">
            <a:extLst>
              <a:ext uri="{FF2B5EF4-FFF2-40B4-BE49-F238E27FC236}">
                <a16:creationId xmlns:a16="http://schemas.microsoft.com/office/drawing/2014/main" id="{EA69A586-4323-8B4D-B924-1F5B5F37BA2B}"/>
              </a:ext>
            </a:extLst>
          </p:cNvPr>
          <p:cNvSpPr txBox="1"/>
          <p:nvPr/>
        </p:nvSpPr>
        <p:spPr>
          <a:xfrm>
            <a:off x="539496" y="3298274"/>
            <a:ext cx="9841092" cy="369332"/>
          </a:xfrm>
          <a:prstGeom prst="rect">
            <a:avLst/>
          </a:prstGeom>
          <a:noFill/>
        </p:spPr>
        <p:txBody>
          <a:bodyPr wrap="none" rtlCol="0">
            <a:spAutoFit/>
          </a:bodyPr>
          <a:lstStyle/>
          <a:p>
            <a:r>
              <a:rPr lang="en-US" i="1" dirty="0" err="1"/>
              <a:t>external_link</a:t>
            </a:r>
            <a:r>
              <a:rPr lang="en-US" dirty="0"/>
              <a:t> – the Number of links connected to external sites other than Wikipedia. EX) http://www.*</a:t>
            </a:r>
          </a:p>
        </p:txBody>
      </p:sp>
      <p:sp>
        <p:nvSpPr>
          <p:cNvPr id="16" name="TextBox 15">
            <a:extLst>
              <a:ext uri="{FF2B5EF4-FFF2-40B4-BE49-F238E27FC236}">
                <a16:creationId xmlns:a16="http://schemas.microsoft.com/office/drawing/2014/main" id="{5C5D25F1-27A8-1A4D-B733-B5EEEC164413}"/>
              </a:ext>
            </a:extLst>
          </p:cNvPr>
          <p:cNvSpPr txBox="1"/>
          <p:nvPr/>
        </p:nvSpPr>
        <p:spPr>
          <a:xfrm>
            <a:off x="539496" y="3984444"/>
            <a:ext cx="4021101" cy="369332"/>
          </a:xfrm>
          <a:prstGeom prst="rect">
            <a:avLst/>
          </a:prstGeom>
          <a:noFill/>
        </p:spPr>
        <p:txBody>
          <a:bodyPr wrap="none" rtlCol="0">
            <a:spAutoFit/>
          </a:bodyPr>
          <a:lstStyle/>
          <a:p>
            <a:r>
              <a:rPr lang="en-US" i="1" dirty="0" err="1"/>
              <a:t>total_link</a:t>
            </a:r>
            <a:r>
              <a:rPr lang="en-US" dirty="0"/>
              <a:t> – </a:t>
            </a:r>
            <a:r>
              <a:rPr lang="en-US" i="1" dirty="0" err="1"/>
              <a:t>internal_link</a:t>
            </a:r>
            <a:r>
              <a:rPr lang="en-US" dirty="0"/>
              <a:t> + </a:t>
            </a:r>
            <a:r>
              <a:rPr lang="en-US" i="1" dirty="0" err="1"/>
              <a:t>external_link</a:t>
            </a:r>
            <a:r>
              <a:rPr lang="en-US" dirty="0"/>
              <a:t> </a:t>
            </a:r>
          </a:p>
        </p:txBody>
      </p:sp>
      <p:sp>
        <p:nvSpPr>
          <p:cNvPr id="17" name="TextBox 16">
            <a:extLst>
              <a:ext uri="{FF2B5EF4-FFF2-40B4-BE49-F238E27FC236}">
                <a16:creationId xmlns:a16="http://schemas.microsoft.com/office/drawing/2014/main" id="{C9087F42-E3B8-F849-AABF-27123575D5EA}"/>
              </a:ext>
            </a:extLst>
          </p:cNvPr>
          <p:cNvSpPr txBox="1"/>
          <p:nvPr/>
        </p:nvSpPr>
        <p:spPr>
          <a:xfrm>
            <a:off x="539496" y="4590288"/>
            <a:ext cx="4409540" cy="369332"/>
          </a:xfrm>
          <a:prstGeom prst="rect">
            <a:avLst/>
          </a:prstGeom>
          <a:noFill/>
        </p:spPr>
        <p:txBody>
          <a:bodyPr wrap="none" rtlCol="0">
            <a:spAutoFit/>
          </a:bodyPr>
          <a:lstStyle/>
          <a:p>
            <a:r>
              <a:rPr lang="en-US" i="1" dirty="0"/>
              <a:t>Overall</a:t>
            </a:r>
            <a:r>
              <a:rPr lang="en-US" dirty="0"/>
              <a:t>  - Overall Score of universities(by QS).</a:t>
            </a:r>
          </a:p>
        </p:txBody>
      </p:sp>
    </p:spTree>
    <p:extLst>
      <p:ext uri="{BB962C8B-B14F-4D97-AF65-F5344CB8AC3E}">
        <p14:creationId xmlns:p14="http://schemas.microsoft.com/office/powerpoint/2010/main" val="134905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5419-BFBE-264F-92EA-7FF861959FC9}"/>
              </a:ext>
            </a:extLst>
          </p:cNvPr>
          <p:cNvSpPr>
            <a:spLocks noGrp="1"/>
          </p:cNvSpPr>
          <p:nvPr>
            <p:ph type="ctrTitle"/>
          </p:nvPr>
        </p:nvSpPr>
        <p:spPr>
          <a:xfrm>
            <a:off x="1524000" y="1122363"/>
            <a:ext cx="9144000" cy="797877"/>
          </a:xfrm>
        </p:spPr>
        <p:txBody>
          <a:bodyPr>
            <a:normAutofit/>
          </a:bodyPr>
          <a:lstStyle/>
          <a:p>
            <a:r>
              <a:rPr lang="en-US" sz="2400" dirty="0"/>
              <a:t>Collect the Data  </a:t>
            </a:r>
          </a:p>
        </p:txBody>
      </p:sp>
      <p:sp>
        <p:nvSpPr>
          <p:cNvPr id="4" name="Rectangle 3">
            <a:extLst>
              <a:ext uri="{FF2B5EF4-FFF2-40B4-BE49-F238E27FC236}">
                <a16:creationId xmlns:a16="http://schemas.microsoft.com/office/drawing/2014/main" id="{B4625A3D-E45C-124B-AF82-3537E74EC596}"/>
              </a:ext>
            </a:extLst>
          </p:cNvPr>
          <p:cNvSpPr/>
          <p:nvPr/>
        </p:nvSpPr>
        <p:spPr>
          <a:xfrm>
            <a:off x="173706" y="199382"/>
            <a:ext cx="894284" cy="369332"/>
          </a:xfrm>
          <a:prstGeom prst="rect">
            <a:avLst/>
          </a:prstGeom>
        </p:spPr>
        <p:txBody>
          <a:bodyPr wrap="none">
            <a:spAutoFit/>
          </a:bodyPr>
          <a:lstStyle/>
          <a:p>
            <a:r>
              <a:rPr lang="en-US" dirty="0"/>
              <a:t>Process</a:t>
            </a:r>
          </a:p>
        </p:txBody>
      </p:sp>
      <p:sp>
        <p:nvSpPr>
          <p:cNvPr id="5" name="Title 1">
            <a:extLst>
              <a:ext uri="{FF2B5EF4-FFF2-40B4-BE49-F238E27FC236}">
                <a16:creationId xmlns:a16="http://schemas.microsoft.com/office/drawing/2014/main" id="{2F775762-B19F-BF4D-AFAB-CC21A01FA3CC}"/>
              </a:ext>
            </a:extLst>
          </p:cNvPr>
          <p:cNvSpPr txBox="1">
            <a:spLocks/>
          </p:cNvSpPr>
          <p:nvPr/>
        </p:nvSpPr>
        <p:spPr>
          <a:xfrm>
            <a:off x="1524000" y="2362200"/>
            <a:ext cx="9144000" cy="7978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Visualize &amp; Analyze the Data  </a:t>
            </a:r>
          </a:p>
        </p:txBody>
      </p:sp>
      <p:sp>
        <p:nvSpPr>
          <p:cNvPr id="8" name="Title 1">
            <a:extLst>
              <a:ext uri="{FF2B5EF4-FFF2-40B4-BE49-F238E27FC236}">
                <a16:creationId xmlns:a16="http://schemas.microsoft.com/office/drawing/2014/main" id="{69834D7F-7DFB-5847-8B4E-7A906F385B1C}"/>
              </a:ext>
            </a:extLst>
          </p:cNvPr>
          <p:cNvSpPr txBox="1">
            <a:spLocks/>
          </p:cNvSpPr>
          <p:nvPr/>
        </p:nvSpPr>
        <p:spPr>
          <a:xfrm>
            <a:off x="1658112" y="3602037"/>
            <a:ext cx="9144000" cy="7978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t>And More</a:t>
            </a:r>
          </a:p>
        </p:txBody>
      </p:sp>
      <p:cxnSp>
        <p:nvCxnSpPr>
          <p:cNvPr id="11" name="Straight Arrow Connector 10">
            <a:extLst>
              <a:ext uri="{FF2B5EF4-FFF2-40B4-BE49-F238E27FC236}">
                <a16:creationId xmlns:a16="http://schemas.microsoft.com/office/drawing/2014/main" id="{B1D36FD6-F2B9-7C41-A94C-B089C05162E5}"/>
              </a:ext>
            </a:extLst>
          </p:cNvPr>
          <p:cNvCxnSpPr>
            <a:cxnSpLocks/>
            <a:stCxn id="2" idx="2"/>
          </p:cNvCxnSpPr>
          <p:nvPr/>
        </p:nvCxnSpPr>
        <p:spPr>
          <a:xfrm>
            <a:off x="6096000" y="1920240"/>
            <a:ext cx="0" cy="64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64A95F6-9BC9-934B-9937-3B85D15468DA}"/>
              </a:ext>
            </a:extLst>
          </p:cNvPr>
          <p:cNvCxnSpPr>
            <a:cxnSpLocks/>
          </p:cNvCxnSpPr>
          <p:nvPr/>
        </p:nvCxnSpPr>
        <p:spPr>
          <a:xfrm>
            <a:off x="6096000" y="3160077"/>
            <a:ext cx="0" cy="64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432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173706" y="199382"/>
            <a:ext cx="1769908" cy="369332"/>
          </a:xfrm>
          <a:prstGeom prst="rect">
            <a:avLst/>
          </a:prstGeom>
        </p:spPr>
        <p:txBody>
          <a:bodyPr wrap="none">
            <a:spAutoFit/>
          </a:bodyPr>
          <a:lstStyle/>
          <a:p>
            <a:r>
              <a:rPr lang="en-US" dirty="0"/>
              <a:t>Collect The Data</a:t>
            </a:r>
          </a:p>
        </p:txBody>
      </p:sp>
      <p:pic>
        <p:nvPicPr>
          <p:cNvPr id="9" name="Picture 8">
            <a:extLst>
              <a:ext uri="{FF2B5EF4-FFF2-40B4-BE49-F238E27FC236}">
                <a16:creationId xmlns:a16="http://schemas.microsoft.com/office/drawing/2014/main" id="{255A0AF5-AF3E-C442-BE3E-FC62E5A4900E}"/>
              </a:ext>
            </a:extLst>
          </p:cNvPr>
          <p:cNvPicPr>
            <a:picLocks noChangeAspect="1"/>
          </p:cNvPicPr>
          <p:nvPr/>
        </p:nvPicPr>
        <p:blipFill>
          <a:blip r:embed="rId3"/>
          <a:stretch>
            <a:fillRect/>
          </a:stretch>
        </p:blipFill>
        <p:spPr>
          <a:xfrm>
            <a:off x="0" y="1601298"/>
            <a:ext cx="6170245" cy="3470763"/>
          </a:xfrm>
          <a:prstGeom prst="rect">
            <a:avLst/>
          </a:prstGeom>
        </p:spPr>
      </p:pic>
      <p:sp>
        <p:nvSpPr>
          <p:cNvPr id="12" name="Title 1">
            <a:extLst>
              <a:ext uri="{FF2B5EF4-FFF2-40B4-BE49-F238E27FC236}">
                <a16:creationId xmlns:a16="http://schemas.microsoft.com/office/drawing/2014/main" id="{37B141C4-AB4B-C24D-A30C-491968FFEEBE}"/>
              </a:ext>
            </a:extLst>
          </p:cNvPr>
          <p:cNvSpPr>
            <a:spLocks noGrp="1"/>
          </p:cNvSpPr>
          <p:nvPr>
            <p:ph type="ctrTitle"/>
          </p:nvPr>
        </p:nvSpPr>
        <p:spPr>
          <a:xfrm>
            <a:off x="4410075" y="322263"/>
            <a:ext cx="9144000" cy="797877"/>
          </a:xfrm>
        </p:spPr>
        <p:txBody>
          <a:bodyPr>
            <a:normAutofit/>
          </a:bodyPr>
          <a:lstStyle/>
          <a:p>
            <a:r>
              <a:rPr lang="en-US" sz="1800" dirty="0"/>
              <a:t>Randomly select the 50 universities </a:t>
            </a:r>
            <a:br>
              <a:rPr lang="en-US" sz="1800" dirty="0"/>
            </a:br>
            <a:r>
              <a:rPr lang="en-US" sz="1800" dirty="0"/>
              <a:t>from all universities in QS Score.</a:t>
            </a:r>
          </a:p>
        </p:txBody>
      </p:sp>
      <p:sp>
        <p:nvSpPr>
          <p:cNvPr id="13" name="Title 1">
            <a:extLst>
              <a:ext uri="{FF2B5EF4-FFF2-40B4-BE49-F238E27FC236}">
                <a16:creationId xmlns:a16="http://schemas.microsoft.com/office/drawing/2014/main" id="{2D980D8F-AC61-A641-9A34-17A51768CFEE}"/>
              </a:ext>
            </a:extLst>
          </p:cNvPr>
          <p:cNvSpPr txBox="1">
            <a:spLocks/>
          </p:cNvSpPr>
          <p:nvPr/>
        </p:nvSpPr>
        <p:spPr>
          <a:xfrm>
            <a:off x="4410075" y="1562100"/>
            <a:ext cx="9144000" cy="7978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dirty="0"/>
          </a:p>
        </p:txBody>
      </p:sp>
      <p:sp>
        <p:nvSpPr>
          <p:cNvPr id="15" name="Title 1">
            <a:extLst>
              <a:ext uri="{FF2B5EF4-FFF2-40B4-BE49-F238E27FC236}">
                <a16:creationId xmlns:a16="http://schemas.microsoft.com/office/drawing/2014/main" id="{52F07D42-5848-DC43-B5E7-07C16C706B29}"/>
              </a:ext>
            </a:extLst>
          </p:cNvPr>
          <p:cNvSpPr txBox="1">
            <a:spLocks/>
          </p:cNvSpPr>
          <p:nvPr/>
        </p:nvSpPr>
        <p:spPr>
          <a:xfrm>
            <a:off x="4544187" y="2801937"/>
            <a:ext cx="9144000" cy="7978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dirty="0"/>
          </a:p>
        </p:txBody>
      </p:sp>
      <p:cxnSp>
        <p:nvCxnSpPr>
          <p:cNvPr id="16" name="Straight Arrow Connector 15">
            <a:extLst>
              <a:ext uri="{FF2B5EF4-FFF2-40B4-BE49-F238E27FC236}">
                <a16:creationId xmlns:a16="http://schemas.microsoft.com/office/drawing/2014/main" id="{2469F9D7-B3FD-D74F-95EF-8D0986DF9AE1}"/>
              </a:ext>
            </a:extLst>
          </p:cNvPr>
          <p:cNvCxnSpPr>
            <a:cxnSpLocks/>
          </p:cNvCxnSpPr>
          <p:nvPr/>
        </p:nvCxnSpPr>
        <p:spPr>
          <a:xfrm>
            <a:off x="8982075" y="1164100"/>
            <a:ext cx="0" cy="64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14164F-DBA5-9B4B-9937-F203B2015B6C}"/>
              </a:ext>
            </a:extLst>
          </p:cNvPr>
          <p:cNvCxnSpPr>
            <a:cxnSpLocks/>
          </p:cNvCxnSpPr>
          <p:nvPr/>
        </p:nvCxnSpPr>
        <p:spPr>
          <a:xfrm>
            <a:off x="8982075" y="2461576"/>
            <a:ext cx="0" cy="64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7880D5-672D-0846-B60B-AB1BF8986606}"/>
              </a:ext>
            </a:extLst>
          </p:cNvPr>
          <p:cNvSpPr txBox="1"/>
          <p:nvPr/>
        </p:nvSpPr>
        <p:spPr>
          <a:xfrm>
            <a:off x="6507652" y="1721335"/>
            <a:ext cx="5217069" cy="646331"/>
          </a:xfrm>
          <a:prstGeom prst="rect">
            <a:avLst/>
          </a:prstGeom>
          <a:noFill/>
        </p:spPr>
        <p:txBody>
          <a:bodyPr wrap="none" rtlCol="0">
            <a:spAutoFit/>
          </a:bodyPr>
          <a:lstStyle/>
          <a:p>
            <a:r>
              <a:rPr lang="en-US" dirty="0"/>
              <a:t>Visit the wiki sites of those 50 universities and collect </a:t>
            </a:r>
          </a:p>
          <a:p>
            <a:r>
              <a:rPr lang="en-US" dirty="0"/>
              <a:t>all the information in the web-page.</a:t>
            </a:r>
          </a:p>
        </p:txBody>
      </p:sp>
      <p:sp>
        <p:nvSpPr>
          <p:cNvPr id="19" name="TextBox 18">
            <a:extLst>
              <a:ext uri="{FF2B5EF4-FFF2-40B4-BE49-F238E27FC236}">
                <a16:creationId xmlns:a16="http://schemas.microsoft.com/office/drawing/2014/main" id="{291F5A7D-D82F-F64A-9EA9-7144CDD947E4}"/>
              </a:ext>
            </a:extLst>
          </p:cNvPr>
          <p:cNvSpPr txBox="1"/>
          <p:nvPr/>
        </p:nvSpPr>
        <p:spPr>
          <a:xfrm>
            <a:off x="6507652" y="3239739"/>
            <a:ext cx="5520422" cy="369332"/>
          </a:xfrm>
          <a:prstGeom prst="rect">
            <a:avLst/>
          </a:prstGeom>
          <a:noFill/>
        </p:spPr>
        <p:txBody>
          <a:bodyPr wrap="none" rtlCol="0">
            <a:spAutoFit/>
          </a:bodyPr>
          <a:lstStyle/>
          <a:p>
            <a:r>
              <a:rPr lang="en-US" dirty="0"/>
              <a:t>Dig up the information mentioned in the preceding slide</a:t>
            </a:r>
          </a:p>
        </p:txBody>
      </p:sp>
      <p:cxnSp>
        <p:nvCxnSpPr>
          <p:cNvPr id="20" name="Straight Arrow Connector 19">
            <a:extLst>
              <a:ext uri="{FF2B5EF4-FFF2-40B4-BE49-F238E27FC236}">
                <a16:creationId xmlns:a16="http://schemas.microsoft.com/office/drawing/2014/main" id="{9ECB4492-8B3E-EC4C-86B4-958AAAECFE7B}"/>
              </a:ext>
            </a:extLst>
          </p:cNvPr>
          <p:cNvCxnSpPr>
            <a:cxnSpLocks/>
          </p:cNvCxnSpPr>
          <p:nvPr/>
        </p:nvCxnSpPr>
        <p:spPr>
          <a:xfrm>
            <a:off x="8982075" y="3742689"/>
            <a:ext cx="0" cy="64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75B37B-7400-954C-98DB-21F473E72763}"/>
              </a:ext>
            </a:extLst>
          </p:cNvPr>
          <p:cNvSpPr txBox="1"/>
          <p:nvPr/>
        </p:nvSpPr>
        <p:spPr>
          <a:xfrm>
            <a:off x="7326016" y="4598787"/>
            <a:ext cx="3580339" cy="369332"/>
          </a:xfrm>
          <a:prstGeom prst="rect">
            <a:avLst/>
          </a:prstGeom>
          <a:noFill/>
        </p:spPr>
        <p:txBody>
          <a:bodyPr wrap="none" rtlCol="0">
            <a:spAutoFit/>
          </a:bodyPr>
          <a:lstStyle/>
          <a:p>
            <a:r>
              <a:rPr lang="en-US" dirty="0"/>
              <a:t>Arrange it by chart, and give it to us.</a:t>
            </a:r>
          </a:p>
        </p:txBody>
      </p:sp>
    </p:spTree>
    <p:extLst>
      <p:ext uri="{BB962C8B-B14F-4D97-AF65-F5344CB8AC3E}">
        <p14:creationId xmlns:p14="http://schemas.microsoft.com/office/powerpoint/2010/main" val="347702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173706" y="199382"/>
            <a:ext cx="1769908" cy="369332"/>
          </a:xfrm>
          <a:prstGeom prst="rect">
            <a:avLst/>
          </a:prstGeom>
        </p:spPr>
        <p:txBody>
          <a:bodyPr wrap="none">
            <a:spAutoFit/>
          </a:bodyPr>
          <a:lstStyle/>
          <a:p>
            <a:r>
              <a:rPr lang="en-US" dirty="0"/>
              <a:t>Collect The Data</a:t>
            </a:r>
          </a:p>
        </p:txBody>
      </p:sp>
      <p:pic>
        <p:nvPicPr>
          <p:cNvPr id="3" name="Picture 2">
            <a:extLst>
              <a:ext uri="{FF2B5EF4-FFF2-40B4-BE49-F238E27FC236}">
                <a16:creationId xmlns:a16="http://schemas.microsoft.com/office/drawing/2014/main" id="{1784AFB1-533F-0548-9B9A-E8BC4FB07278}"/>
              </a:ext>
            </a:extLst>
          </p:cNvPr>
          <p:cNvPicPr>
            <a:picLocks noChangeAspect="1"/>
          </p:cNvPicPr>
          <p:nvPr/>
        </p:nvPicPr>
        <p:blipFill>
          <a:blip r:embed="rId3"/>
          <a:stretch>
            <a:fillRect/>
          </a:stretch>
        </p:blipFill>
        <p:spPr>
          <a:xfrm>
            <a:off x="1591372" y="568714"/>
            <a:ext cx="8412164" cy="5770904"/>
          </a:xfrm>
          <a:prstGeom prst="rect">
            <a:avLst/>
          </a:prstGeom>
        </p:spPr>
      </p:pic>
    </p:spTree>
    <p:extLst>
      <p:ext uri="{BB962C8B-B14F-4D97-AF65-F5344CB8AC3E}">
        <p14:creationId xmlns:p14="http://schemas.microsoft.com/office/powerpoint/2010/main" val="605638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173706" y="199382"/>
            <a:ext cx="1769908" cy="369332"/>
          </a:xfrm>
          <a:prstGeom prst="rect">
            <a:avLst/>
          </a:prstGeom>
        </p:spPr>
        <p:txBody>
          <a:bodyPr wrap="none">
            <a:spAutoFit/>
          </a:bodyPr>
          <a:lstStyle/>
          <a:p>
            <a:r>
              <a:rPr lang="en-US" dirty="0"/>
              <a:t>Collect The Data</a:t>
            </a:r>
          </a:p>
        </p:txBody>
      </p:sp>
      <p:pic>
        <p:nvPicPr>
          <p:cNvPr id="5" name="Picture 4">
            <a:extLst>
              <a:ext uri="{FF2B5EF4-FFF2-40B4-BE49-F238E27FC236}">
                <a16:creationId xmlns:a16="http://schemas.microsoft.com/office/drawing/2014/main" id="{A29E17AF-2D16-DD47-8397-A30B5C776C48}"/>
              </a:ext>
            </a:extLst>
          </p:cNvPr>
          <p:cNvPicPr>
            <a:picLocks noChangeAspect="1"/>
          </p:cNvPicPr>
          <p:nvPr/>
        </p:nvPicPr>
        <p:blipFill>
          <a:blip r:embed="rId3"/>
          <a:stretch>
            <a:fillRect/>
          </a:stretch>
        </p:blipFill>
        <p:spPr>
          <a:xfrm>
            <a:off x="1058660" y="717215"/>
            <a:ext cx="10343943" cy="6140785"/>
          </a:xfrm>
          <a:prstGeom prst="rect">
            <a:avLst/>
          </a:prstGeom>
        </p:spPr>
      </p:pic>
    </p:spTree>
    <p:extLst>
      <p:ext uri="{BB962C8B-B14F-4D97-AF65-F5344CB8AC3E}">
        <p14:creationId xmlns:p14="http://schemas.microsoft.com/office/powerpoint/2010/main" val="135299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25A3D-E45C-124B-AF82-3537E74EC596}"/>
              </a:ext>
            </a:extLst>
          </p:cNvPr>
          <p:cNvSpPr/>
          <p:nvPr/>
        </p:nvSpPr>
        <p:spPr>
          <a:xfrm>
            <a:off x="173706" y="199382"/>
            <a:ext cx="1984198" cy="369332"/>
          </a:xfrm>
          <a:prstGeom prst="rect">
            <a:avLst/>
          </a:prstGeom>
        </p:spPr>
        <p:txBody>
          <a:bodyPr wrap="none">
            <a:spAutoFit/>
          </a:bodyPr>
          <a:lstStyle/>
          <a:p>
            <a:r>
              <a:rPr lang="en-US" dirty="0"/>
              <a:t>Hypothesis Testing</a:t>
            </a:r>
          </a:p>
        </p:txBody>
      </p:sp>
      <p:sp>
        <p:nvSpPr>
          <p:cNvPr id="5" name="TextBox 4">
            <a:extLst>
              <a:ext uri="{FF2B5EF4-FFF2-40B4-BE49-F238E27FC236}">
                <a16:creationId xmlns:a16="http://schemas.microsoft.com/office/drawing/2014/main" id="{93EECAB6-36C2-D04C-8FD9-844D6C4FD368}"/>
              </a:ext>
            </a:extLst>
          </p:cNvPr>
          <p:cNvSpPr txBox="1"/>
          <p:nvPr/>
        </p:nvSpPr>
        <p:spPr>
          <a:xfrm>
            <a:off x="625033" y="1157468"/>
            <a:ext cx="9383274" cy="2769989"/>
          </a:xfrm>
          <a:prstGeom prst="rect">
            <a:avLst/>
          </a:prstGeom>
          <a:noFill/>
        </p:spPr>
        <p:txBody>
          <a:bodyPr wrap="none" rtlCol="0">
            <a:spAutoFit/>
          </a:bodyPr>
          <a:lstStyle/>
          <a:p>
            <a:r>
              <a:rPr lang="en-US" sz="2400" b="1" dirty="0"/>
              <a:t>Null hypothesis  H0: </a:t>
            </a:r>
            <a:r>
              <a:rPr lang="el-GR" sz="2400" b="1" dirty="0"/>
              <a:t>ρ = 0</a:t>
            </a:r>
            <a:endParaRPr lang="en-US" sz="2400" b="1" dirty="0"/>
          </a:p>
          <a:p>
            <a:endParaRPr lang="en-US" dirty="0"/>
          </a:p>
          <a:p>
            <a:r>
              <a:rPr lang="en-US" dirty="0"/>
              <a:t>The population correlation coefficient is not significantly different from zero. </a:t>
            </a:r>
          </a:p>
          <a:p>
            <a:r>
              <a:rPr lang="en-US" dirty="0"/>
              <a:t>There is not a significant linear relationship (correlation) between x and y in the population.</a:t>
            </a:r>
          </a:p>
          <a:p>
            <a:endParaRPr lang="en-US" dirty="0"/>
          </a:p>
          <a:p>
            <a:endParaRPr lang="en-US" dirty="0"/>
          </a:p>
          <a:p>
            <a:r>
              <a:rPr lang="en-US" sz="2400" b="1" dirty="0"/>
              <a:t>Alternate hypothesis: Ha: </a:t>
            </a:r>
            <a:r>
              <a:rPr lang="el-GR" sz="2400" b="1" dirty="0"/>
              <a:t>ρ ≠ 0 </a:t>
            </a:r>
            <a:endParaRPr lang="en-US" sz="2400" b="1" dirty="0"/>
          </a:p>
          <a:p>
            <a:r>
              <a:rPr lang="en-US" dirty="0"/>
              <a:t>Alternate hypothesis Ha: The population correlation coefficient is significantly different from zero. </a:t>
            </a:r>
          </a:p>
          <a:p>
            <a:r>
              <a:rPr lang="en-US" dirty="0"/>
              <a:t>There is a significant linear relationship (correlation) between x and y in the population.</a:t>
            </a:r>
          </a:p>
        </p:txBody>
      </p:sp>
      <p:pic>
        <p:nvPicPr>
          <p:cNvPr id="7" name="Picture 6">
            <a:extLst>
              <a:ext uri="{FF2B5EF4-FFF2-40B4-BE49-F238E27FC236}">
                <a16:creationId xmlns:a16="http://schemas.microsoft.com/office/drawing/2014/main" id="{A6BF5A28-50CB-5748-A09F-0C159CC44C13}"/>
              </a:ext>
            </a:extLst>
          </p:cNvPr>
          <p:cNvPicPr>
            <a:picLocks noChangeAspect="1"/>
          </p:cNvPicPr>
          <p:nvPr/>
        </p:nvPicPr>
        <p:blipFill>
          <a:blip r:embed="rId3"/>
          <a:stretch>
            <a:fillRect/>
          </a:stretch>
        </p:blipFill>
        <p:spPr>
          <a:xfrm>
            <a:off x="341804" y="4362209"/>
            <a:ext cx="3632200" cy="1143000"/>
          </a:xfrm>
          <a:prstGeom prst="rect">
            <a:avLst/>
          </a:prstGeom>
        </p:spPr>
      </p:pic>
    </p:spTree>
    <p:extLst>
      <p:ext uri="{BB962C8B-B14F-4D97-AF65-F5344CB8AC3E}">
        <p14:creationId xmlns:p14="http://schemas.microsoft.com/office/powerpoint/2010/main" val="4004797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1275</Words>
  <Application>Microsoft Macintosh PowerPoint</Application>
  <PresentationFormat>Widescreen</PresentationFormat>
  <Paragraphs>165</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맑은 고딕</vt:lpstr>
      <vt:lpstr>Arial</vt:lpstr>
      <vt:lpstr>Calibri</vt:lpstr>
      <vt:lpstr>Calibri Light</vt:lpstr>
      <vt:lpstr>Office Theme</vt:lpstr>
      <vt:lpstr>Is there a correlation between the university score and the attributes of the university's Wikipedia page?</vt:lpstr>
      <vt:lpstr>PowerPoint Presentation</vt:lpstr>
      <vt:lpstr>PowerPoint Presentation</vt:lpstr>
      <vt:lpstr>PowerPoint Presentation</vt:lpstr>
      <vt:lpstr>Collect the Data  </vt:lpstr>
      <vt:lpstr>Randomly select the 50 universities  from all universities in QS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there a correlation between the university level and the attributes of the university's Wikipedia page?</dc:title>
  <dc:creator>Microsoft Office User</dc:creator>
  <cp:lastModifiedBy>Microsoft Office User</cp:lastModifiedBy>
  <cp:revision>123</cp:revision>
  <dcterms:created xsi:type="dcterms:W3CDTF">2019-11-29T06:30:02Z</dcterms:created>
  <dcterms:modified xsi:type="dcterms:W3CDTF">2019-11-29T13:25:21Z</dcterms:modified>
</cp:coreProperties>
</file>